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7" r:id="rId2"/>
    <p:sldId id="264" r:id="rId3"/>
    <p:sldId id="265" r:id="rId4"/>
    <p:sldId id="266" r:id="rId5"/>
    <p:sldId id="268" r:id="rId6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14" userDrawn="1">
          <p15:clr>
            <a:srgbClr val="A4A3A4"/>
          </p15:clr>
        </p15:guide>
        <p15:guide id="2" pos="3840" userDrawn="1">
          <p15:clr>
            <a:srgbClr val="A4A3A4"/>
          </p15:clr>
        </p15:guide>
        <p15:guide id="3" pos="415" userDrawn="1">
          <p15:clr>
            <a:srgbClr val="A4A3A4"/>
          </p15:clr>
        </p15:guide>
        <p15:guide id="4" orient="horz" pos="2260" userDrawn="1">
          <p15:clr>
            <a:srgbClr val="A4A3A4"/>
          </p15:clr>
        </p15:guide>
        <p15:guide id="5" pos="7333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03864"/>
    <a:srgbClr val="CB1428"/>
    <a:srgbClr val="951A51"/>
    <a:srgbClr val="C6144D"/>
    <a:srgbClr val="5576B2"/>
    <a:srgbClr val="01438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FD0F851-EC5A-4D38-B0AD-8093EC10F338}" styleName="Светлый стиль 1 — акцент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3B4B98B0-60AC-42C2-AFA5-B58CD77FA1E5}" styleName="Светлый стиль 1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93" autoAdjust="0"/>
    <p:restoredTop sz="94660"/>
  </p:normalViewPr>
  <p:slideViewPr>
    <p:cSldViewPr snapToGrid="0" showGuides="1">
      <p:cViewPr>
        <p:scale>
          <a:sx n="100" d="100"/>
          <a:sy n="100" d="100"/>
        </p:scale>
        <p:origin x="798" y="342"/>
      </p:cViewPr>
      <p:guideLst>
        <p:guide orient="horz" pos="414"/>
        <p:guide pos="3840"/>
        <p:guide pos="415"/>
        <p:guide orient="horz" pos="2260"/>
        <p:guide pos="7333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1" i="0" u="none" strike="noStrike" kern="1200" cap="all" spc="5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dirty="0">
                <a:solidFill>
                  <a:srgbClr val="2038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Участники конференции</a:t>
            </a:r>
          </a:p>
        </c:rich>
      </c:tx>
      <c:layout>
        <c:manualLayout>
          <c:xMode val="edge"/>
          <c:yMode val="edge"/>
          <c:x val="0.27966385463936927"/>
          <c:y val="5.27665842102229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1" i="0" u="none" strike="noStrike" kern="1200" cap="all" spc="5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>
        <c:manualLayout>
          <c:layoutTarget val="inner"/>
          <c:xMode val="edge"/>
          <c:yMode val="edge"/>
          <c:x val="0.33947187787692806"/>
          <c:y val="0.40094328925211503"/>
          <c:w val="0.32725305671803395"/>
          <c:h val="0.46443301976340556"/>
        </c:manualLayout>
      </c:layout>
      <c:doughnut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Участники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72D8-421C-858F-5EC90B9BF5FC}"/>
              </c:ext>
            </c:extLst>
          </c:dPt>
          <c:dPt>
            <c:idx val="1"/>
            <c:bubble3D val="0"/>
            <c:spPr>
              <a:solidFill>
                <a:schemeClr val="accent3"/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72D8-421C-858F-5EC90B9BF5FC}"/>
              </c:ext>
            </c:extLst>
          </c:dPt>
          <c:dPt>
            <c:idx val="2"/>
            <c:bubble3D val="0"/>
            <c:spPr>
              <a:solidFill>
                <a:schemeClr val="accent5"/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5-72D8-421C-858F-5EC90B9BF5FC}"/>
              </c:ext>
            </c:extLst>
          </c:dPt>
          <c:dPt>
            <c:idx val="3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7-72D8-421C-858F-5EC90B9BF5FC}"/>
              </c:ext>
            </c:extLst>
          </c:dPt>
          <c:dPt>
            <c:idx val="4"/>
            <c:bubble3D val="0"/>
            <c:spPr>
              <a:solidFill>
                <a:schemeClr val="accent3">
                  <a:lumMod val="60000"/>
                </a:schemeClr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9-72D8-421C-858F-5EC90B9BF5FC}"/>
              </c:ext>
            </c:extLst>
          </c:dPt>
          <c:dPt>
            <c:idx val="5"/>
            <c:bubble3D val="0"/>
            <c:spPr>
              <a:solidFill>
                <a:schemeClr val="accent5">
                  <a:lumMod val="60000"/>
                </a:schemeClr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B-72D8-421C-858F-5EC90B9BF5FC}"/>
              </c:ext>
            </c:extLst>
          </c:dPt>
          <c:dPt>
            <c:idx val="6"/>
            <c:bubble3D val="0"/>
            <c:spPr>
              <a:solidFill>
                <a:schemeClr val="accent1">
                  <a:lumMod val="80000"/>
                  <a:lumOff val="20000"/>
                </a:schemeClr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D-72D8-421C-858F-5EC90B9BF5FC}"/>
              </c:ext>
            </c:extLst>
          </c:dPt>
          <c:dPt>
            <c:idx val="7"/>
            <c:bubble3D val="0"/>
            <c:spPr>
              <a:solidFill>
                <a:schemeClr val="accent3">
                  <a:lumMod val="80000"/>
                  <a:lumOff val="20000"/>
                </a:schemeClr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F-72D8-421C-858F-5EC90B9BF5FC}"/>
              </c:ext>
            </c:extLst>
          </c:dPt>
          <c:dPt>
            <c:idx val="8"/>
            <c:bubble3D val="0"/>
            <c:spPr>
              <a:solidFill>
                <a:schemeClr val="accent5">
                  <a:lumMod val="80000"/>
                  <a:lumOff val="20000"/>
                </a:schemeClr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11-72D8-421C-858F-5EC90B9BF5FC}"/>
              </c:ext>
            </c:extLst>
          </c:dPt>
          <c:dPt>
            <c:idx val="9"/>
            <c:bubble3D val="0"/>
            <c:spPr>
              <a:solidFill>
                <a:schemeClr val="accent1">
                  <a:lumMod val="80000"/>
                </a:schemeClr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13-72D8-421C-858F-5EC90B9BF5FC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Лист1!$A$2:$A$11</c:f>
              <c:strCache>
                <c:ptCount val="10"/>
                <c:pt idx="0">
                  <c:v>Авиационные силовые установки</c:v>
                </c:pt>
                <c:pt idx="1">
                  <c:v>Прочность</c:v>
                </c:pt>
                <c:pt idx="2">
                  <c:v>Газовая динамика</c:v>
                </c:pt>
                <c:pt idx="3">
                  <c:v>Лопаточные машины</c:v>
                </c:pt>
                <c:pt idx="4">
                  <c:v>САУ</c:v>
                </c:pt>
                <c:pt idx="5">
                  <c:v>Трансмиссии</c:v>
                </c:pt>
                <c:pt idx="6">
                  <c:v>Авиационная химмотология</c:v>
                </c:pt>
                <c:pt idx="7">
                  <c:v>Бескомпрессорные двигатели</c:v>
                </c:pt>
                <c:pt idx="8">
                  <c:v>Методология управления</c:v>
                </c:pt>
                <c:pt idx="9">
                  <c:v>Цифровая трансформация</c:v>
                </c:pt>
              </c:strCache>
            </c:strRef>
          </c:cat>
          <c:val>
            <c:numRef>
              <c:f>Лист1!$B$2:$B$11</c:f>
              <c:numCache>
                <c:formatCode>General</c:formatCode>
                <c:ptCount val="10"/>
                <c:pt idx="0">
                  <c:v>70</c:v>
                </c:pt>
                <c:pt idx="1">
                  <c:v>125</c:v>
                </c:pt>
                <c:pt idx="2">
                  <c:v>58</c:v>
                </c:pt>
                <c:pt idx="3">
                  <c:v>57</c:v>
                </c:pt>
                <c:pt idx="4">
                  <c:v>22</c:v>
                </c:pt>
                <c:pt idx="5">
                  <c:v>13</c:v>
                </c:pt>
                <c:pt idx="6">
                  <c:v>18</c:v>
                </c:pt>
                <c:pt idx="7">
                  <c:v>25</c:v>
                </c:pt>
                <c:pt idx="8">
                  <c:v>15</c:v>
                </c:pt>
                <c:pt idx="9">
                  <c:v>20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586-4F46-A677-FF9797CC2878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  <c:holeSize val="50"/>
      </c:doughnutChart>
      <c:spPr>
        <a:noFill/>
        <a:ln>
          <a:noFill/>
        </a:ln>
        <a:effectLst/>
      </c:spPr>
    </c:plotArea>
    <c:legend>
      <c:legendPos val="t"/>
      <c:layout>
        <c:manualLayout>
          <c:xMode val="edge"/>
          <c:yMode val="edge"/>
          <c:x val="6.2348350397541386E-2"/>
          <c:y val="0.14011726715489606"/>
          <c:w val="0.88962635294530945"/>
          <c:h val="0.20816832955847975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8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defRPr sz="1197" b="1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scene3d>
        <a:camera prst="orthographicFront"/>
        <a:lightRig rig="brightRoom" dir="t"/>
      </a:scene3d>
      <a:sp3d prstMaterial="flat">
        <a:bevelT w="50800" h="101600" prst="angle"/>
        <a:contourClr>
          <a:srgbClr val="000000"/>
        </a:contourClr>
      </a:sp3d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1905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1" i="0" kern="1200" cap="all" spc="5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99EF33-D09A-4E6F-B2F4-E9DAAB1E6184}" type="datetimeFigureOut">
              <a:rPr lang="ru-RU" smtClean="0"/>
              <a:t>15.08.2025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BFBF15-2666-49FB-810C-065E513B07C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02453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99EF33-D09A-4E6F-B2F4-E9DAAB1E6184}" type="datetimeFigureOut">
              <a:rPr lang="ru-RU" smtClean="0"/>
              <a:t>15.08.2025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BFBF15-2666-49FB-810C-065E513B07C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440900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99EF33-D09A-4E6F-B2F4-E9DAAB1E6184}" type="datetimeFigureOut">
              <a:rPr lang="ru-RU" smtClean="0"/>
              <a:t>15.08.2025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BFBF15-2666-49FB-810C-065E513B07C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940661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99EF33-D09A-4E6F-B2F4-E9DAAB1E6184}" type="datetimeFigureOut">
              <a:rPr lang="ru-RU" smtClean="0"/>
              <a:t>15.08.2025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BFBF15-2666-49FB-810C-065E513B07C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868561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99EF33-D09A-4E6F-B2F4-E9DAAB1E6184}" type="datetimeFigureOut">
              <a:rPr lang="ru-RU" smtClean="0"/>
              <a:t>15.08.2025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BFBF15-2666-49FB-810C-065E513B07C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93667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99EF33-D09A-4E6F-B2F4-E9DAAB1E6184}" type="datetimeFigureOut">
              <a:rPr lang="ru-RU" smtClean="0"/>
              <a:t>15.08.2025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BFBF15-2666-49FB-810C-065E513B07C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345995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99EF33-D09A-4E6F-B2F4-E9DAAB1E6184}" type="datetimeFigureOut">
              <a:rPr lang="ru-RU" smtClean="0"/>
              <a:t>15.08.2025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BFBF15-2666-49FB-810C-065E513B07C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438155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99EF33-D09A-4E6F-B2F4-E9DAAB1E6184}" type="datetimeFigureOut">
              <a:rPr lang="ru-RU" smtClean="0"/>
              <a:t>15.08.2025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BFBF15-2666-49FB-810C-065E513B07C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015344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99EF33-D09A-4E6F-B2F4-E9DAAB1E6184}" type="datetimeFigureOut">
              <a:rPr lang="ru-RU" smtClean="0"/>
              <a:t>15.08.2025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BFBF15-2666-49FB-810C-065E513B07C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85416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99EF33-D09A-4E6F-B2F4-E9DAAB1E6184}" type="datetimeFigureOut">
              <a:rPr lang="ru-RU" smtClean="0"/>
              <a:t>15.08.2025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BFBF15-2666-49FB-810C-065E513B07C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63288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99EF33-D09A-4E6F-B2F4-E9DAAB1E6184}" type="datetimeFigureOut">
              <a:rPr lang="ru-RU" smtClean="0"/>
              <a:t>15.08.2025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BFBF15-2666-49FB-810C-065E513B07C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514049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99EF33-D09A-4E6F-B2F4-E9DAAB1E6184}" type="datetimeFigureOut">
              <a:rPr lang="ru-RU" smtClean="0"/>
              <a:t>15.08.2025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BFBF15-2666-49FB-810C-065E513B07C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85234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588395" y="1319909"/>
            <a:ext cx="10027740" cy="8002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Список российских организаций, приглашенных на международную научно-техническую конференцию по авиационным двигателям</a:t>
            </a:r>
            <a:r>
              <a:rPr lang="en-US" altLang="ru-RU" sz="600" dirty="0"/>
              <a:t> </a:t>
            </a:r>
            <a:r>
              <a:rPr kumimoji="0" lang="ru-RU" alt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«</a:t>
            </a:r>
            <a:r>
              <a:rPr kumimoji="0" lang="en-US" alt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ICAM </a:t>
            </a:r>
            <a:r>
              <a:rPr kumimoji="0" lang="ru-RU" alt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2025»</a:t>
            </a:r>
            <a:r>
              <a:rPr lang="en-US" altLang="ru-RU" sz="600" dirty="0"/>
              <a:t> 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и др. (всего более 70 организаций)</a:t>
            </a:r>
            <a:endParaRPr kumimoji="0" lang="ru-RU" altLang="ru-RU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pic>
        <p:nvPicPr>
          <p:cNvPr id="10" name="Рисунок 9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007" b="37663"/>
          <a:stretch/>
        </p:blipFill>
        <p:spPr>
          <a:xfrm rot="10800000">
            <a:off x="-6822" y="-97969"/>
            <a:ext cx="12238895" cy="6955969"/>
          </a:xfrm>
          <a:prstGeom prst="rect">
            <a:avLst/>
          </a:prstGeom>
        </p:spPr>
      </p:pic>
      <p:sp>
        <p:nvSpPr>
          <p:cNvPr id="11" name="Прямоугольник 10"/>
          <p:cNvSpPr/>
          <p:nvPr/>
        </p:nvSpPr>
        <p:spPr>
          <a:xfrm>
            <a:off x="1264927" y="2200976"/>
            <a:ext cx="8528037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Перспективные направления развития авиационных силовых установок</a:t>
            </a:r>
            <a:endParaRPr lang="ru-RU" sz="3600" b="1" dirty="0">
              <a:solidFill>
                <a:schemeClr val="accent5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2" name="Рисунок 11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0587" b="30410"/>
          <a:stretch/>
        </p:blipFill>
        <p:spPr>
          <a:xfrm>
            <a:off x="1448339" y="269583"/>
            <a:ext cx="1882098" cy="481831"/>
          </a:xfrm>
          <a:prstGeom prst="rect">
            <a:avLst/>
          </a:prstGeom>
        </p:spPr>
      </p:pic>
      <p:sp>
        <p:nvSpPr>
          <p:cNvPr id="13" name="Прямоугольник 12"/>
          <p:cNvSpPr/>
          <p:nvPr/>
        </p:nvSpPr>
        <p:spPr>
          <a:xfrm>
            <a:off x="1256043" y="4129034"/>
            <a:ext cx="7813143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Иванов Владимир Андреевич</a:t>
            </a:r>
            <a:r>
              <a:rPr lang="ru-RU" b="1" baseline="300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1)</a:t>
            </a:r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b="1" u="sng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Петров Сергей Александрович</a:t>
            </a:r>
            <a:r>
              <a:rPr lang="ru-RU" b="1" baseline="300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1)</a:t>
            </a:r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Кузнецов Юрий Иванович</a:t>
            </a:r>
            <a:r>
              <a:rPr lang="ru-RU" sz="1600" b="1" baseline="300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2)</a:t>
            </a:r>
            <a:endParaRPr lang="ru-RU" sz="1600" b="1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3252393" y="285433"/>
            <a:ext cx="3019926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050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Международная научно-техническая конференция по авиационным двигателям </a:t>
            </a:r>
          </a:p>
        </p:txBody>
      </p:sp>
      <p:sp>
        <p:nvSpPr>
          <p:cNvPr id="2" name="Параллелограмм 1"/>
          <p:cNvSpPr/>
          <p:nvPr/>
        </p:nvSpPr>
        <p:spPr>
          <a:xfrm>
            <a:off x="-11148" y="2317175"/>
            <a:ext cx="1072504" cy="1513089"/>
          </a:xfrm>
          <a:custGeom>
            <a:avLst/>
            <a:gdLst>
              <a:gd name="connsiteX0" fmla="*/ 0 w 3588500"/>
              <a:gd name="connsiteY0" fmla="*/ 1422593 h 1422593"/>
              <a:gd name="connsiteX1" fmla="*/ 661676 w 3588500"/>
              <a:gd name="connsiteY1" fmla="*/ 0 h 1422593"/>
              <a:gd name="connsiteX2" fmla="*/ 3588500 w 3588500"/>
              <a:gd name="connsiteY2" fmla="*/ 0 h 1422593"/>
              <a:gd name="connsiteX3" fmla="*/ 2926824 w 3588500"/>
              <a:gd name="connsiteY3" fmla="*/ 1422593 h 1422593"/>
              <a:gd name="connsiteX4" fmla="*/ 0 w 3588500"/>
              <a:gd name="connsiteY4" fmla="*/ 1422593 h 1422593"/>
              <a:gd name="connsiteX0" fmla="*/ 0 w 3588500"/>
              <a:gd name="connsiteY0" fmla="*/ 1432641 h 1432641"/>
              <a:gd name="connsiteX1" fmla="*/ 2189025 w 3588500"/>
              <a:gd name="connsiteY1" fmla="*/ 0 h 1432641"/>
              <a:gd name="connsiteX2" fmla="*/ 3588500 w 3588500"/>
              <a:gd name="connsiteY2" fmla="*/ 10048 h 1432641"/>
              <a:gd name="connsiteX3" fmla="*/ 2926824 w 3588500"/>
              <a:gd name="connsiteY3" fmla="*/ 1432641 h 1432641"/>
              <a:gd name="connsiteX4" fmla="*/ 0 w 3588500"/>
              <a:gd name="connsiteY4" fmla="*/ 1432641 h 1432641"/>
              <a:gd name="connsiteX0" fmla="*/ 0 w 1418056"/>
              <a:gd name="connsiteY0" fmla="*/ 1422592 h 1432641"/>
              <a:gd name="connsiteX1" fmla="*/ 18581 w 1418056"/>
              <a:gd name="connsiteY1" fmla="*/ 0 h 1432641"/>
              <a:gd name="connsiteX2" fmla="*/ 1418056 w 1418056"/>
              <a:gd name="connsiteY2" fmla="*/ 10048 h 1432641"/>
              <a:gd name="connsiteX3" fmla="*/ 756380 w 1418056"/>
              <a:gd name="connsiteY3" fmla="*/ 1432641 h 1432641"/>
              <a:gd name="connsiteX4" fmla="*/ 0 w 1418056"/>
              <a:gd name="connsiteY4" fmla="*/ 1422592 h 1432641"/>
              <a:gd name="connsiteX0" fmla="*/ 1516 w 1399475"/>
              <a:gd name="connsiteY0" fmla="*/ 1442688 h 1442688"/>
              <a:gd name="connsiteX1" fmla="*/ 0 w 1399475"/>
              <a:gd name="connsiteY1" fmla="*/ 0 h 1442688"/>
              <a:gd name="connsiteX2" fmla="*/ 1399475 w 1399475"/>
              <a:gd name="connsiteY2" fmla="*/ 10048 h 1442688"/>
              <a:gd name="connsiteX3" fmla="*/ 737799 w 1399475"/>
              <a:gd name="connsiteY3" fmla="*/ 1432641 h 1442688"/>
              <a:gd name="connsiteX4" fmla="*/ 1516 w 1399475"/>
              <a:gd name="connsiteY4" fmla="*/ 1442688 h 1442688"/>
              <a:gd name="connsiteX0" fmla="*/ 9 w 1418064"/>
              <a:gd name="connsiteY0" fmla="*/ 1442688 h 1442688"/>
              <a:gd name="connsiteX1" fmla="*/ 18589 w 1418064"/>
              <a:gd name="connsiteY1" fmla="*/ 0 h 1442688"/>
              <a:gd name="connsiteX2" fmla="*/ 1418064 w 1418064"/>
              <a:gd name="connsiteY2" fmla="*/ 10048 h 1442688"/>
              <a:gd name="connsiteX3" fmla="*/ 756388 w 1418064"/>
              <a:gd name="connsiteY3" fmla="*/ 1432641 h 1442688"/>
              <a:gd name="connsiteX4" fmla="*/ 9 w 1418064"/>
              <a:gd name="connsiteY4" fmla="*/ 1442688 h 1442688"/>
              <a:gd name="connsiteX0" fmla="*/ 3859 w 1399475"/>
              <a:gd name="connsiteY0" fmla="*/ 1434273 h 1434273"/>
              <a:gd name="connsiteX1" fmla="*/ 0 w 1399475"/>
              <a:gd name="connsiteY1" fmla="*/ 0 h 1434273"/>
              <a:gd name="connsiteX2" fmla="*/ 1399475 w 1399475"/>
              <a:gd name="connsiteY2" fmla="*/ 10048 h 1434273"/>
              <a:gd name="connsiteX3" fmla="*/ 737799 w 1399475"/>
              <a:gd name="connsiteY3" fmla="*/ 1432641 h 1434273"/>
              <a:gd name="connsiteX4" fmla="*/ 3859 w 1399475"/>
              <a:gd name="connsiteY4" fmla="*/ 1434273 h 1434273"/>
              <a:gd name="connsiteX0" fmla="*/ 3859 w 1399475"/>
              <a:gd name="connsiteY0" fmla="*/ 1434273 h 1434273"/>
              <a:gd name="connsiteX1" fmla="*/ 0 w 1399475"/>
              <a:gd name="connsiteY1" fmla="*/ 0 h 1434273"/>
              <a:gd name="connsiteX2" fmla="*/ 1399475 w 1399475"/>
              <a:gd name="connsiteY2" fmla="*/ 10048 h 1434273"/>
              <a:gd name="connsiteX3" fmla="*/ 737799 w 1399475"/>
              <a:gd name="connsiteY3" fmla="*/ 1432641 h 1434273"/>
              <a:gd name="connsiteX4" fmla="*/ 3859 w 1399475"/>
              <a:gd name="connsiteY4" fmla="*/ 1434273 h 1434273"/>
              <a:gd name="connsiteX0" fmla="*/ 1054 w 1396670"/>
              <a:gd name="connsiteY0" fmla="*/ 1424225 h 1424225"/>
              <a:gd name="connsiteX1" fmla="*/ 0 w 1396670"/>
              <a:gd name="connsiteY1" fmla="*/ 1171 h 1424225"/>
              <a:gd name="connsiteX2" fmla="*/ 1396670 w 1396670"/>
              <a:gd name="connsiteY2" fmla="*/ 0 h 1424225"/>
              <a:gd name="connsiteX3" fmla="*/ 734994 w 1396670"/>
              <a:gd name="connsiteY3" fmla="*/ 1422593 h 1424225"/>
              <a:gd name="connsiteX4" fmla="*/ 1054 w 1396670"/>
              <a:gd name="connsiteY4" fmla="*/ 1424225 h 1424225"/>
              <a:gd name="connsiteX0" fmla="*/ 1054 w 1396670"/>
              <a:gd name="connsiteY0" fmla="*/ 1424225 h 1424225"/>
              <a:gd name="connsiteX1" fmla="*/ 0 w 1396670"/>
              <a:gd name="connsiteY1" fmla="*/ 1171 h 1424225"/>
              <a:gd name="connsiteX2" fmla="*/ 1396670 w 1396670"/>
              <a:gd name="connsiteY2" fmla="*/ 0 h 1424225"/>
              <a:gd name="connsiteX3" fmla="*/ 734994 w 1396670"/>
              <a:gd name="connsiteY3" fmla="*/ 1422593 h 1424225"/>
              <a:gd name="connsiteX4" fmla="*/ 1054 w 1396670"/>
              <a:gd name="connsiteY4" fmla="*/ 1424225 h 1424225"/>
              <a:gd name="connsiteX0" fmla="*/ 33 w 1395649"/>
              <a:gd name="connsiteY0" fmla="*/ 1425859 h 1425859"/>
              <a:gd name="connsiteX1" fmla="*/ 4588 w 1395649"/>
              <a:gd name="connsiteY1" fmla="*/ 0 h 1425859"/>
              <a:gd name="connsiteX2" fmla="*/ 1395649 w 1395649"/>
              <a:gd name="connsiteY2" fmla="*/ 1634 h 1425859"/>
              <a:gd name="connsiteX3" fmla="*/ 733973 w 1395649"/>
              <a:gd name="connsiteY3" fmla="*/ 1424227 h 1425859"/>
              <a:gd name="connsiteX4" fmla="*/ 33 w 1395649"/>
              <a:gd name="connsiteY4" fmla="*/ 1425859 h 1425859"/>
              <a:gd name="connsiteX0" fmla="*/ 1056 w 1391062"/>
              <a:gd name="connsiteY0" fmla="*/ 1431469 h 1431469"/>
              <a:gd name="connsiteX1" fmla="*/ 1 w 1391062"/>
              <a:gd name="connsiteY1" fmla="*/ 0 h 1431469"/>
              <a:gd name="connsiteX2" fmla="*/ 1391062 w 1391062"/>
              <a:gd name="connsiteY2" fmla="*/ 1634 h 1431469"/>
              <a:gd name="connsiteX3" fmla="*/ 729386 w 1391062"/>
              <a:gd name="connsiteY3" fmla="*/ 1424227 h 1431469"/>
              <a:gd name="connsiteX4" fmla="*/ 1056 w 1391062"/>
              <a:gd name="connsiteY4" fmla="*/ 1431469 h 1431469"/>
              <a:gd name="connsiteX0" fmla="*/ 1056 w 1391062"/>
              <a:gd name="connsiteY0" fmla="*/ 1431469 h 1431469"/>
              <a:gd name="connsiteX1" fmla="*/ 1 w 1391062"/>
              <a:gd name="connsiteY1" fmla="*/ 0 h 1431469"/>
              <a:gd name="connsiteX2" fmla="*/ 1391062 w 1391062"/>
              <a:gd name="connsiteY2" fmla="*/ 1634 h 1431469"/>
              <a:gd name="connsiteX3" fmla="*/ 729386 w 1391062"/>
              <a:gd name="connsiteY3" fmla="*/ 1424227 h 1431469"/>
              <a:gd name="connsiteX4" fmla="*/ 1056 w 1391062"/>
              <a:gd name="connsiteY4" fmla="*/ 1431469 h 1431469"/>
              <a:gd name="connsiteX0" fmla="*/ 218078 w 1391062"/>
              <a:gd name="connsiteY0" fmla="*/ 1431469 h 1431469"/>
              <a:gd name="connsiteX1" fmla="*/ 1 w 1391062"/>
              <a:gd name="connsiteY1" fmla="*/ 0 h 1431469"/>
              <a:gd name="connsiteX2" fmla="*/ 1391062 w 1391062"/>
              <a:gd name="connsiteY2" fmla="*/ 1634 h 1431469"/>
              <a:gd name="connsiteX3" fmla="*/ 729386 w 1391062"/>
              <a:gd name="connsiteY3" fmla="*/ 1424227 h 1431469"/>
              <a:gd name="connsiteX4" fmla="*/ 218078 w 1391062"/>
              <a:gd name="connsiteY4" fmla="*/ 1431469 h 1431469"/>
              <a:gd name="connsiteX0" fmla="*/ 20 w 1173004"/>
              <a:gd name="connsiteY0" fmla="*/ 1431469 h 1431469"/>
              <a:gd name="connsiteX1" fmla="*/ 8401 w 1173004"/>
              <a:gd name="connsiteY1" fmla="*/ 0 h 1431469"/>
              <a:gd name="connsiteX2" fmla="*/ 1173004 w 1173004"/>
              <a:gd name="connsiteY2" fmla="*/ 1634 h 1431469"/>
              <a:gd name="connsiteX3" fmla="*/ 511328 w 1173004"/>
              <a:gd name="connsiteY3" fmla="*/ 1424227 h 1431469"/>
              <a:gd name="connsiteX4" fmla="*/ 20 w 1173004"/>
              <a:gd name="connsiteY4" fmla="*/ 1431469 h 1431469"/>
              <a:gd name="connsiteX0" fmla="*/ 140 w 1173124"/>
              <a:gd name="connsiteY0" fmla="*/ 1431469 h 1431469"/>
              <a:gd name="connsiteX1" fmla="*/ 186 w 1173124"/>
              <a:gd name="connsiteY1" fmla="*/ 0 h 1431469"/>
              <a:gd name="connsiteX2" fmla="*/ 1173124 w 1173124"/>
              <a:gd name="connsiteY2" fmla="*/ 1634 h 1431469"/>
              <a:gd name="connsiteX3" fmla="*/ 511448 w 1173124"/>
              <a:gd name="connsiteY3" fmla="*/ 1424227 h 1431469"/>
              <a:gd name="connsiteX4" fmla="*/ 140 w 1173124"/>
              <a:gd name="connsiteY4" fmla="*/ 1431469 h 14314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73124" h="1431469">
                <a:moveTo>
                  <a:pt x="140" y="1431469"/>
                </a:moveTo>
                <a:cubicBezTo>
                  <a:pt x="-365" y="950573"/>
                  <a:pt x="691" y="480896"/>
                  <a:pt x="186" y="0"/>
                </a:cubicBezTo>
                <a:cubicBezTo>
                  <a:pt x="128" y="2415"/>
                  <a:pt x="707567" y="2024"/>
                  <a:pt x="1173124" y="1634"/>
                </a:cubicBezTo>
                <a:lnTo>
                  <a:pt x="511448" y="1424227"/>
                </a:lnTo>
                <a:lnTo>
                  <a:pt x="140" y="1431469"/>
                </a:lnTo>
                <a:close/>
              </a:path>
            </a:pathLst>
          </a:custGeom>
          <a:solidFill>
            <a:srgbClr val="CB14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7" name="Рисунок 16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662" t="30025" r="25404" b="33142"/>
          <a:stretch/>
        </p:blipFill>
        <p:spPr>
          <a:xfrm>
            <a:off x="662610" y="197247"/>
            <a:ext cx="519143" cy="545101"/>
          </a:xfrm>
          <a:prstGeom prst="rect">
            <a:avLst/>
          </a:prstGeom>
        </p:spPr>
      </p:pic>
      <p:sp>
        <p:nvSpPr>
          <p:cNvPr id="14" name="Прямоугольник 13"/>
          <p:cNvSpPr/>
          <p:nvPr/>
        </p:nvSpPr>
        <p:spPr>
          <a:xfrm>
            <a:off x="1270175" y="4974891"/>
            <a:ext cx="6984363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aseline="300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1)</a:t>
            </a:r>
            <a:r>
              <a:rPr lang="en-US" sz="1600" baseline="300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ФАУ </a:t>
            </a:r>
            <a:r>
              <a:rPr lang="ru-RU" sz="16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«ЦИАМ им. П.И. Баранова</a:t>
            </a:r>
            <a:r>
              <a:rPr lang="ru-RU" sz="16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»,</a:t>
            </a:r>
          </a:p>
          <a:p>
            <a:r>
              <a:rPr lang="ru-RU" sz="1600" baseline="300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2)</a:t>
            </a:r>
            <a:r>
              <a:rPr lang="en-US" sz="1600" baseline="300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ОКБ им. А. Люльки </a:t>
            </a:r>
            <a:endParaRPr lang="ru-RU" sz="1600" b="1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1270175" y="6234498"/>
            <a:ext cx="7813143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Москва</a:t>
            </a:r>
            <a:r>
              <a:rPr lang="ru-RU" sz="16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1-3 декабря 2025 г</a:t>
            </a:r>
            <a:r>
              <a:rPr lang="ru-RU" sz="16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1600" b="1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82597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32462" y="2433046"/>
            <a:ext cx="1978134" cy="2508853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4114799" y="6483536"/>
            <a:ext cx="6018246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dirty="0" smtClean="0">
                <a:solidFill>
                  <a:schemeClr val="bg1"/>
                </a:solidFill>
              </a:rPr>
              <a:t>Иванов А.Л., Кузнецов А.П.                             АО «ОДК-Авиадвигатель»</a:t>
            </a:r>
            <a:endParaRPr lang="ru-RU" sz="1400" dirty="0">
              <a:solidFill>
                <a:schemeClr val="bg1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540329" y="166911"/>
            <a:ext cx="1165167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 smtClean="0">
                <a:solidFill>
                  <a:srgbClr val="2038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Цель исследования</a:t>
            </a:r>
            <a:endParaRPr lang="ru-RU" sz="3600" b="1" dirty="0">
              <a:solidFill>
                <a:srgbClr val="20386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658813" y="1594980"/>
            <a:ext cx="4931482" cy="37548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Рекомендуется не перегружать слайд визуальной информацией для простоты восприятия. Для этого желательно избегать:</a:t>
            </a:r>
          </a:p>
          <a:p>
            <a:pPr marL="285750" indent="-285750">
              <a:buFontTx/>
              <a:buChar char="-"/>
            </a:pP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я</a:t>
            </a: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рких контрастных цветов;</a:t>
            </a:r>
          </a:p>
          <a:p>
            <a:pPr marL="285750" indent="-285750">
              <a:buFontTx/>
              <a:buChar char="-"/>
            </a:pP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р</a:t>
            </a: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амок на элементах (заливки схем однотонные </a:t>
            </a:r>
          </a:p>
          <a:p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(см. пр. на данном слайде); </a:t>
            </a:r>
          </a:p>
          <a:p>
            <a:pPr marL="285750" indent="-285750">
              <a:buFontTx/>
              <a:buChar char="-"/>
            </a:pP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б</a:t>
            </a: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олее 4 цветов на слайде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1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Оставлять на слайде не менее 50% белого фона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1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Для выделения заголовка слайда/раздела используются красные трапеции (отсылка к логотипу 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ICAM</a:t>
            </a: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, см. примеры на 2-ом и последующих слайдах).</a:t>
            </a:r>
          </a:p>
          <a:p>
            <a:endParaRPr lang="ru-RU" sz="1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Рекомендуемые размеры шрифта:</a:t>
            </a:r>
          </a:p>
          <a:p>
            <a:pPr marL="285750" indent="-285750">
              <a:buFontTx/>
              <a:buChar char="-"/>
            </a:pP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заголовок темно-синий 22-36 </a:t>
            </a:r>
            <a:r>
              <a:rPr lang="ru-RU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пт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  <a:endParaRPr lang="ru-RU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Tx/>
              <a:buChar char="-"/>
            </a:pP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основной текст черный 14-18 пт.;</a:t>
            </a:r>
          </a:p>
          <a:p>
            <a:pPr marL="285750" indent="-285750">
              <a:buFontTx/>
              <a:buChar char="-"/>
            </a:pP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подписи рисунков 12-14 пт.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3" name="Группа 12"/>
          <p:cNvGrpSpPr/>
          <p:nvPr/>
        </p:nvGrpSpPr>
        <p:grpSpPr>
          <a:xfrm>
            <a:off x="5349415" y="1388301"/>
            <a:ext cx="6291723" cy="4003943"/>
            <a:chOff x="10798628" y="-3359120"/>
            <a:chExt cx="7355454" cy="4680883"/>
          </a:xfrm>
        </p:grpSpPr>
        <p:sp>
          <p:nvSpPr>
            <p:cNvPr id="3" name="Скругленный прямоугольник 2"/>
            <p:cNvSpPr/>
            <p:nvPr/>
          </p:nvSpPr>
          <p:spPr>
            <a:xfrm>
              <a:off x="13960891" y="-2190837"/>
              <a:ext cx="4156075" cy="603702"/>
            </a:xfrm>
            <a:prstGeom prst="roundRect">
              <a:avLst/>
            </a:prstGeom>
            <a:solidFill>
              <a:schemeClr val="accent5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1400" dirty="0" smtClean="0">
                  <a:solidFill>
                    <a:schemeClr val="accent1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Критерии совершенствования конструкций трансмиссий вертолетов</a:t>
              </a:r>
              <a:endParaRPr lang="ru-RU" sz="14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" name="Скругленный прямоугольник 7"/>
            <p:cNvSpPr/>
            <p:nvPr/>
          </p:nvSpPr>
          <p:spPr>
            <a:xfrm>
              <a:off x="13998006" y="-1225783"/>
              <a:ext cx="4156075" cy="603702"/>
            </a:xfrm>
            <a:prstGeom prst="roundRect">
              <a:avLst/>
            </a:prstGeom>
            <a:solidFill>
              <a:schemeClr val="accent5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1400" dirty="0" smtClean="0">
                  <a:solidFill>
                    <a:schemeClr val="accent1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Критерии совершенствования ГТД</a:t>
              </a:r>
              <a:endParaRPr lang="ru-RU" sz="14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0" name="Скругленный прямоугольник 9"/>
            <p:cNvSpPr/>
            <p:nvPr/>
          </p:nvSpPr>
          <p:spPr>
            <a:xfrm>
              <a:off x="13998007" y="-253174"/>
              <a:ext cx="4156075" cy="603702"/>
            </a:xfrm>
            <a:prstGeom prst="roundRect">
              <a:avLst/>
            </a:prstGeom>
            <a:solidFill>
              <a:schemeClr val="accent5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1400" dirty="0" smtClean="0">
                  <a:solidFill>
                    <a:schemeClr val="accent1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Основные экономические показатели</a:t>
              </a:r>
              <a:endParaRPr lang="ru-RU" sz="14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1" name="Скругленный прямоугольник 10"/>
            <p:cNvSpPr/>
            <p:nvPr/>
          </p:nvSpPr>
          <p:spPr>
            <a:xfrm>
              <a:off x="13998006" y="718061"/>
              <a:ext cx="4156075" cy="603702"/>
            </a:xfrm>
            <a:prstGeom prst="roundRect">
              <a:avLst/>
            </a:prstGeom>
            <a:solidFill>
              <a:schemeClr val="accent5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1400" dirty="0" err="1" smtClean="0">
                  <a:solidFill>
                    <a:schemeClr val="accent1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Импортозамещение</a:t>
              </a:r>
              <a:r>
                <a:rPr lang="ru-RU" sz="1400" dirty="0" smtClean="0">
                  <a:solidFill>
                    <a:schemeClr val="accent1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отечественного ПО</a:t>
              </a:r>
              <a:endParaRPr lang="ru-RU" sz="14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2" name="Скругленный прямоугольник 11"/>
            <p:cNvSpPr/>
            <p:nvPr/>
          </p:nvSpPr>
          <p:spPr>
            <a:xfrm>
              <a:off x="10798628" y="-3359120"/>
              <a:ext cx="5110481" cy="738020"/>
            </a:xfrm>
            <a:prstGeom prst="roundRect">
              <a:avLst/>
            </a:prstGeom>
            <a:solidFill>
              <a:schemeClr val="accent5">
                <a:lumMod val="40000"/>
                <a:lumOff val="60000"/>
                <a:alpha val="49000"/>
              </a:schemeClr>
            </a:solidFill>
            <a:ln>
              <a:noFill/>
            </a:ln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1400" b="1" dirty="0" smtClean="0">
                  <a:solidFill>
                    <a:schemeClr val="accent1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Рекомендуется не размещать большие фрагменты текста, зачитываемые со слайда</a:t>
              </a:r>
              <a:endParaRPr lang="ru-RU" sz="14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cxnSp>
          <p:nvCxnSpPr>
            <p:cNvPr id="14" name="Соединительная линия уступом 13"/>
            <p:cNvCxnSpPr>
              <a:stCxn id="12" idx="2"/>
              <a:endCxn id="3" idx="1"/>
            </p:cNvCxnSpPr>
            <p:nvPr/>
          </p:nvCxnSpPr>
          <p:spPr>
            <a:xfrm rot="16200000" flipH="1">
              <a:off x="13291323" y="-2558554"/>
              <a:ext cx="732114" cy="607022"/>
            </a:xfrm>
            <a:prstGeom prst="bentConnector2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Соединительная линия уступом 15"/>
            <p:cNvCxnSpPr>
              <a:stCxn id="12" idx="2"/>
              <a:endCxn id="8" idx="1"/>
            </p:cNvCxnSpPr>
            <p:nvPr/>
          </p:nvCxnSpPr>
          <p:spPr>
            <a:xfrm rot="16200000" flipH="1">
              <a:off x="12827354" y="-2094586"/>
              <a:ext cx="1697167" cy="644137"/>
            </a:xfrm>
            <a:prstGeom prst="bentConnector2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Соединительная линия уступом 20"/>
            <p:cNvCxnSpPr>
              <a:stCxn id="12" idx="2"/>
            </p:cNvCxnSpPr>
            <p:nvPr/>
          </p:nvCxnSpPr>
          <p:spPr>
            <a:xfrm rot="16200000" flipH="1">
              <a:off x="12341050" y="-1608281"/>
              <a:ext cx="2669777" cy="644138"/>
            </a:xfrm>
            <a:prstGeom prst="bentConnector2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Прямая со стрелкой 34"/>
            <p:cNvCxnSpPr>
              <a:stCxn id="10" idx="2"/>
              <a:endCxn id="11" idx="0"/>
            </p:cNvCxnSpPr>
            <p:nvPr/>
          </p:nvCxnSpPr>
          <p:spPr>
            <a:xfrm flipH="1">
              <a:off x="16076044" y="350528"/>
              <a:ext cx="1" cy="367533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6" name="Прямоугольник 35"/>
          <p:cNvSpPr/>
          <p:nvPr/>
        </p:nvSpPr>
        <p:spPr>
          <a:xfrm>
            <a:off x="5544463" y="4973742"/>
            <a:ext cx="1984657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Главный редуктор вертолета</a:t>
            </a:r>
            <a:endParaRPr lang="ru-RU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7" name="Рисунок 26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87" t="82074" r="292" b="13463"/>
          <a:stretch/>
        </p:blipFill>
        <p:spPr>
          <a:xfrm rot="10800000">
            <a:off x="0" y="6526313"/>
            <a:ext cx="12192000" cy="331684"/>
          </a:xfrm>
          <a:prstGeom prst="rect">
            <a:avLst/>
          </a:prstGeom>
        </p:spPr>
      </p:pic>
      <p:sp>
        <p:nvSpPr>
          <p:cNvPr id="29" name="Параллелограмм 1"/>
          <p:cNvSpPr/>
          <p:nvPr/>
        </p:nvSpPr>
        <p:spPr>
          <a:xfrm>
            <a:off x="-687" y="0"/>
            <a:ext cx="446535" cy="657225"/>
          </a:xfrm>
          <a:custGeom>
            <a:avLst/>
            <a:gdLst>
              <a:gd name="connsiteX0" fmla="*/ 0 w 3588500"/>
              <a:gd name="connsiteY0" fmla="*/ 1422593 h 1422593"/>
              <a:gd name="connsiteX1" fmla="*/ 661676 w 3588500"/>
              <a:gd name="connsiteY1" fmla="*/ 0 h 1422593"/>
              <a:gd name="connsiteX2" fmla="*/ 3588500 w 3588500"/>
              <a:gd name="connsiteY2" fmla="*/ 0 h 1422593"/>
              <a:gd name="connsiteX3" fmla="*/ 2926824 w 3588500"/>
              <a:gd name="connsiteY3" fmla="*/ 1422593 h 1422593"/>
              <a:gd name="connsiteX4" fmla="*/ 0 w 3588500"/>
              <a:gd name="connsiteY4" fmla="*/ 1422593 h 1422593"/>
              <a:gd name="connsiteX0" fmla="*/ 0 w 3588500"/>
              <a:gd name="connsiteY0" fmla="*/ 1432641 h 1432641"/>
              <a:gd name="connsiteX1" fmla="*/ 2189025 w 3588500"/>
              <a:gd name="connsiteY1" fmla="*/ 0 h 1432641"/>
              <a:gd name="connsiteX2" fmla="*/ 3588500 w 3588500"/>
              <a:gd name="connsiteY2" fmla="*/ 10048 h 1432641"/>
              <a:gd name="connsiteX3" fmla="*/ 2926824 w 3588500"/>
              <a:gd name="connsiteY3" fmla="*/ 1432641 h 1432641"/>
              <a:gd name="connsiteX4" fmla="*/ 0 w 3588500"/>
              <a:gd name="connsiteY4" fmla="*/ 1432641 h 1432641"/>
              <a:gd name="connsiteX0" fmla="*/ 0 w 1418056"/>
              <a:gd name="connsiteY0" fmla="*/ 1422592 h 1432641"/>
              <a:gd name="connsiteX1" fmla="*/ 18581 w 1418056"/>
              <a:gd name="connsiteY1" fmla="*/ 0 h 1432641"/>
              <a:gd name="connsiteX2" fmla="*/ 1418056 w 1418056"/>
              <a:gd name="connsiteY2" fmla="*/ 10048 h 1432641"/>
              <a:gd name="connsiteX3" fmla="*/ 756380 w 1418056"/>
              <a:gd name="connsiteY3" fmla="*/ 1432641 h 1432641"/>
              <a:gd name="connsiteX4" fmla="*/ 0 w 1418056"/>
              <a:gd name="connsiteY4" fmla="*/ 1422592 h 1432641"/>
              <a:gd name="connsiteX0" fmla="*/ 1516 w 1399475"/>
              <a:gd name="connsiteY0" fmla="*/ 1442688 h 1442688"/>
              <a:gd name="connsiteX1" fmla="*/ 0 w 1399475"/>
              <a:gd name="connsiteY1" fmla="*/ 0 h 1442688"/>
              <a:gd name="connsiteX2" fmla="*/ 1399475 w 1399475"/>
              <a:gd name="connsiteY2" fmla="*/ 10048 h 1442688"/>
              <a:gd name="connsiteX3" fmla="*/ 737799 w 1399475"/>
              <a:gd name="connsiteY3" fmla="*/ 1432641 h 1442688"/>
              <a:gd name="connsiteX4" fmla="*/ 1516 w 1399475"/>
              <a:gd name="connsiteY4" fmla="*/ 1442688 h 1442688"/>
              <a:gd name="connsiteX0" fmla="*/ 9 w 1418064"/>
              <a:gd name="connsiteY0" fmla="*/ 1442688 h 1442688"/>
              <a:gd name="connsiteX1" fmla="*/ 18589 w 1418064"/>
              <a:gd name="connsiteY1" fmla="*/ 0 h 1442688"/>
              <a:gd name="connsiteX2" fmla="*/ 1418064 w 1418064"/>
              <a:gd name="connsiteY2" fmla="*/ 10048 h 1442688"/>
              <a:gd name="connsiteX3" fmla="*/ 756388 w 1418064"/>
              <a:gd name="connsiteY3" fmla="*/ 1432641 h 1442688"/>
              <a:gd name="connsiteX4" fmla="*/ 9 w 1418064"/>
              <a:gd name="connsiteY4" fmla="*/ 1442688 h 1442688"/>
              <a:gd name="connsiteX0" fmla="*/ 3859 w 1399475"/>
              <a:gd name="connsiteY0" fmla="*/ 1434273 h 1434273"/>
              <a:gd name="connsiteX1" fmla="*/ 0 w 1399475"/>
              <a:gd name="connsiteY1" fmla="*/ 0 h 1434273"/>
              <a:gd name="connsiteX2" fmla="*/ 1399475 w 1399475"/>
              <a:gd name="connsiteY2" fmla="*/ 10048 h 1434273"/>
              <a:gd name="connsiteX3" fmla="*/ 737799 w 1399475"/>
              <a:gd name="connsiteY3" fmla="*/ 1432641 h 1434273"/>
              <a:gd name="connsiteX4" fmla="*/ 3859 w 1399475"/>
              <a:gd name="connsiteY4" fmla="*/ 1434273 h 1434273"/>
              <a:gd name="connsiteX0" fmla="*/ 3859 w 1399475"/>
              <a:gd name="connsiteY0" fmla="*/ 1434273 h 1434273"/>
              <a:gd name="connsiteX1" fmla="*/ 0 w 1399475"/>
              <a:gd name="connsiteY1" fmla="*/ 0 h 1434273"/>
              <a:gd name="connsiteX2" fmla="*/ 1399475 w 1399475"/>
              <a:gd name="connsiteY2" fmla="*/ 10048 h 1434273"/>
              <a:gd name="connsiteX3" fmla="*/ 737799 w 1399475"/>
              <a:gd name="connsiteY3" fmla="*/ 1432641 h 1434273"/>
              <a:gd name="connsiteX4" fmla="*/ 3859 w 1399475"/>
              <a:gd name="connsiteY4" fmla="*/ 1434273 h 1434273"/>
              <a:gd name="connsiteX0" fmla="*/ 1054 w 1396670"/>
              <a:gd name="connsiteY0" fmla="*/ 1424225 h 1424225"/>
              <a:gd name="connsiteX1" fmla="*/ 0 w 1396670"/>
              <a:gd name="connsiteY1" fmla="*/ 1171 h 1424225"/>
              <a:gd name="connsiteX2" fmla="*/ 1396670 w 1396670"/>
              <a:gd name="connsiteY2" fmla="*/ 0 h 1424225"/>
              <a:gd name="connsiteX3" fmla="*/ 734994 w 1396670"/>
              <a:gd name="connsiteY3" fmla="*/ 1422593 h 1424225"/>
              <a:gd name="connsiteX4" fmla="*/ 1054 w 1396670"/>
              <a:gd name="connsiteY4" fmla="*/ 1424225 h 1424225"/>
              <a:gd name="connsiteX0" fmla="*/ 1054 w 1396670"/>
              <a:gd name="connsiteY0" fmla="*/ 1424225 h 1424225"/>
              <a:gd name="connsiteX1" fmla="*/ 0 w 1396670"/>
              <a:gd name="connsiteY1" fmla="*/ 1171 h 1424225"/>
              <a:gd name="connsiteX2" fmla="*/ 1396670 w 1396670"/>
              <a:gd name="connsiteY2" fmla="*/ 0 h 1424225"/>
              <a:gd name="connsiteX3" fmla="*/ 734994 w 1396670"/>
              <a:gd name="connsiteY3" fmla="*/ 1422593 h 1424225"/>
              <a:gd name="connsiteX4" fmla="*/ 1054 w 1396670"/>
              <a:gd name="connsiteY4" fmla="*/ 1424225 h 1424225"/>
              <a:gd name="connsiteX0" fmla="*/ 33 w 1395649"/>
              <a:gd name="connsiteY0" fmla="*/ 1425859 h 1425859"/>
              <a:gd name="connsiteX1" fmla="*/ 4588 w 1395649"/>
              <a:gd name="connsiteY1" fmla="*/ 0 h 1425859"/>
              <a:gd name="connsiteX2" fmla="*/ 1395649 w 1395649"/>
              <a:gd name="connsiteY2" fmla="*/ 1634 h 1425859"/>
              <a:gd name="connsiteX3" fmla="*/ 733973 w 1395649"/>
              <a:gd name="connsiteY3" fmla="*/ 1424227 h 1425859"/>
              <a:gd name="connsiteX4" fmla="*/ 33 w 1395649"/>
              <a:gd name="connsiteY4" fmla="*/ 1425859 h 1425859"/>
              <a:gd name="connsiteX0" fmla="*/ 1056 w 1391062"/>
              <a:gd name="connsiteY0" fmla="*/ 1431469 h 1431469"/>
              <a:gd name="connsiteX1" fmla="*/ 1 w 1391062"/>
              <a:gd name="connsiteY1" fmla="*/ 0 h 1431469"/>
              <a:gd name="connsiteX2" fmla="*/ 1391062 w 1391062"/>
              <a:gd name="connsiteY2" fmla="*/ 1634 h 1431469"/>
              <a:gd name="connsiteX3" fmla="*/ 729386 w 1391062"/>
              <a:gd name="connsiteY3" fmla="*/ 1424227 h 1431469"/>
              <a:gd name="connsiteX4" fmla="*/ 1056 w 1391062"/>
              <a:gd name="connsiteY4" fmla="*/ 1431469 h 1431469"/>
              <a:gd name="connsiteX0" fmla="*/ 1056 w 1391062"/>
              <a:gd name="connsiteY0" fmla="*/ 1431469 h 1431469"/>
              <a:gd name="connsiteX1" fmla="*/ 1 w 1391062"/>
              <a:gd name="connsiteY1" fmla="*/ 0 h 1431469"/>
              <a:gd name="connsiteX2" fmla="*/ 1391062 w 1391062"/>
              <a:gd name="connsiteY2" fmla="*/ 1634 h 1431469"/>
              <a:gd name="connsiteX3" fmla="*/ 729386 w 1391062"/>
              <a:gd name="connsiteY3" fmla="*/ 1424227 h 1431469"/>
              <a:gd name="connsiteX4" fmla="*/ 1056 w 1391062"/>
              <a:gd name="connsiteY4" fmla="*/ 1431469 h 14314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91062" h="1431469">
                <a:moveTo>
                  <a:pt x="1056" y="1431469"/>
                </a:moveTo>
                <a:cubicBezTo>
                  <a:pt x="551" y="950573"/>
                  <a:pt x="506" y="480896"/>
                  <a:pt x="1" y="0"/>
                </a:cubicBezTo>
                <a:cubicBezTo>
                  <a:pt x="-57" y="2415"/>
                  <a:pt x="925505" y="2024"/>
                  <a:pt x="1391062" y="1634"/>
                </a:cubicBezTo>
                <a:lnTo>
                  <a:pt x="729386" y="1424227"/>
                </a:lnTo>
                <a:lnTo>
                  <a:pt x="1056" y="1431469"/>
                </a:lnTo>
                <a:close/>
              </a:path>
            </a:pathLst>
          </a:custGeom>
          <a:solidFill>
            <a:srgbClr val="CB14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" name="Номер слайда 5"/>
          <p:cNvSpPr txBox="1">
            <a:spLocks/>
          </p:cNvSpPr>
          <p:nvPr/>
        </p:nvSpPr>
        <p:spPr bwMode="auto">
          <a:xfrm>
            <a:off x="11659641" y="6517154"/>
            <a:ext cx="532360" cy="300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fld id="{5F239244-AC7E-4531-986F-97AA41C15267}" type="slidenum">
              <a:rPr lang="ru-RU" altLang="ru-RU" b="1">
                <a:solidFill>
                  <a:schemeClr val="bg1"/>
                </a:solidFill>
                <a:cs typeface="Arial" pitchFamily="34" charset="0"/>
              </a:rPr>
              <a:pPr/>
              <a:t>2</a:t>
            </a:fld>
            <a:endParaRPr lang="ru-RU" altLang="ru-RU" b="1" dirty="0">
              <a:solidFill>
                <a:schemeClr val="bg1"/>
              </a:solidFill>
              <a:cs typeface="Arial" pitchFamily="34" charset="0"/>
            </a:endParaRPr>
          </a:p>
        </p:txBody>
      </p:sp>
      <p:pic>
        <p:nvPicPr>
          <p:cNvPr id="31" name="Рисунок 30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0587" b="30410"/>
          <a:stretch/>
        </p:blipFill>
        <p:spPr>
          <a:xfrm>
            <a:off x="92322" y="6604280"/>
            <a:ext cx="896014" cy="229386"/>
          </a:xfrm>
          <a:prstGeom prst="rect">
            <a:avLst/>
          </a:prstGeom>
        </p:spPr>
      </p:pic>
      <p:sp>
        <p:nvSpPr>
          <p:cNvPr id="23" name="Прямоугольник 22"/>
          <p:cNvSpPr/>
          <p:nvPr/>
        </p:nvSpPr>
        <p:spPr>
          <a:xfrm>
            <a:off x="944535" y="6578277"/>
            <a:ext cx="6600306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050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Международная научно-техническая конференция по авиационным двигателям </a:t>
            </a:r>
          </a:p>
        </p:txBody>
      </p:sp>
    </p:spTree>
    <p:extLst>
      <p:ext uri="{BB962C8B-B14F-4D97-AF65-F5344CB8AC3E}">
        <p14:creationId xmlns:p14="http://schemas.microsoft.com/office/powerpoint/2010/main" val="35658626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4114799" y="6483536"/>
            <a:ext cx="6018246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dirty="0" smtClean="0">
                <a:solidFill>
                  <a:schemeClr val="bg1"/>
                </a:solidFill>
              </a:rPr>
              <a:t>Иванов А.Л., Кузнецов А.П.                             АО «ОДК-Авиадвигатель»</a:t>
            </a:r>
            <a:endParaRPr lang="ru-RU" sz="1400" dirty="0">
              <a:solidFill>
                <a:schemeClr val="bg1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658813" y="2233623"/>
            <a:ext cx="3637280" cy="24929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Рекомендуется указывать на слайдах информацию о длительности выполнения работы, наличия экспериментального подтверждения, используемые подходы и методы, применимость результатов, дальнейшие направления. </a:t>
            </a:r>
          </a:p>
          <a:p>
            <a:endParaRPr lang="ru-RU" sz="1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Для диаграмм, графиков, таблиц используется спокойная гамма оттенков.</a:t>
            </a:r>
          </a:p>
          <a:p>
            <a:pPr marL="285750" indent="-285750">
              <a:buFontTx/>
              <a:buChar char="-"/>
            </a:pPr>
            <a:endParaRPr lang="ru-RU" sz="1600" dirty="0"/>
          </a:p>
        </p:txBody>
      </p:sp>
      <p:graphicFrame>
        <p:nvGraphicFramePr>
          <p:cNvPr id="17" name="Диаграмма 16"/>
          <p:cNvGraphicFramePr/>
          <p:nvPr>
            <p:extLst>
              <p:ext uri="{D42A27DB-BD31-4B8C-83A1-F6EECF244321}">
                <p14:modId xmlns:p14="http://schemas.microsoft.com/office/powerpoint/2010/main" val="1102456342"/>
              </p:ext>
            </p:extLst>
          </p:nvPr>
        </p:nvGraphicFramePr>
        <p:xfrm>
          <a:off x="4520151" y="1077275"/>
          <a:ext cx="7488694" cy="510378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3" name="Прямоугольник 22"/>
          <p:cNvSpPr/>
          <p:nvPr/>
        </p:nvSpPr>
        <p:spPr>
          <a:xfrm>
            <a:off x="570409" y="171245"/>
            <a:ext cx="1175142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>
                <a:solidFill>
                  <a:srgbClr val="2038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Анализ результатов</a:t>
            </a:r>
          </a:p>
        </p:txBody>
      </p:sp>
      <p:sp>
        <p:nvSpPr>
          <p:cNvPr id="25" name="Прямоугольник 24"/>
          <p:cNvSpPr/>
          <p:nvPr/>
        </p:nvSpPr>
        <p:spPr>
          <a:xfrm>
            <a:off x="4114799" y="6483536"/>
            <a:ext cx="6018246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dirty="0" smtClean="0">
                <a:solidFill>
                  <a:schemeClr val="bg1"/>
                </a:solidFill>
              </a:rPr>
              <a:t>Иванов А.Л., Кузнецов А.П.                             АО «ОДК-Авиадвигатель»</a:t>
            </a:r>
            <a:endParaRPr lang="ru-RU" sz="1400" dirty="0">
              <a:solidFill>
                <a:schemeClr val="bg1"/>
              </a:solidFill>
            </a:endParaRPr>
          </a:p>
        </p:txBody>
      </p:sp>
      <p:pic>
        <p:nvPicPr>
          <p:cNvPr id="26" name="Рисунок 25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87" t="82074" r="292" b="13463"/>
          <a:stretch/>
        </p:blipFill>
        <p:spPr>
          <a:xfrm rot="10800000">
            <a:off x="0" y="6526313"/>
            <a:ext cx="12192000" cy="331684"/>
          </a:xfrm>
          <a:prstGeom prst="rect">
            <a:avLst/>
          </a:prstGeom>
        </p:spPr>
      </p:pic>
      <p:pic>
        <p:nvPicPr>
          <p:cNvPr id="13" name="Рисунок 12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0587" b="30410"/>
          <a:stretch/>
        </p:blipFill>
        <p:spPr>
          <a:xfrm>
            <a:off x="92322" y="6604280"/>
            <a:ext cx="896014" cy="229386"/>
          </a:xfrm>
          <a:prstGeom prst="rect">
            <a:avLst/>
          </a:prstGeom>
        </p:spPr>
      </p:pic>
      <p:sp>
        <p:nvSpPr>
          <p:cNvPr id="14" name="Прямоугольник 13"/>
          <p:cNvSpPr/>
          <p:nvPr/>
        </p:nvSpPr>
        <p:spPr>
          <a:xfrm>
            <a:off x="944535" y="6578277"/>
            <a:ext cx="6600306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050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Международная научно-техническая конференция по авиационным двигателям </a:t>
            </a:r>
          </a:p>
        </p:txBody>
      </p:sp>
      <p:sp>
        <p:nvSpPr>
          <p:cNvPr id="15" name="Параллелограмм 1"/>
          <p:cNvSpPr/>
          <p:nvPr/>
        </p:nvSpPr>
        <p:spPr>
          <a:xfrm>
            <a:off x="-687" y="0"/>
            <a:ext cx="446535" cy="657225"/>
          </a:xfrm>
          <a:custGeom>
            <a:avLst/>
            <a:gdLst>
              <a:gd name="connsiteX0" fmla="*/ 0 w 3588500"/>
              <a:gd name="connsiteY0" fmla="*/ 1422593 h 1422593"/>
              <a:gd name="connsiteX1" fmla="*/ 661676 w 3588500"/>
              <a:gd name="connsiteY1" fmla="*/ 0 h 1422593"/>
              <a:gd name="connsiteX2" fmla="*/ 3588500 w 3588500"/>
              <a:gd name="connsiteY2" fmla="*/ 0 h 1422593"/>
              <a:gd name="connsiteX3" fmla="*/ 2926824 w 3588500"/>
              <a:gd name="connsiteY3" fmla="*/ 1422593 h 1422593"/>
              <a:gd name="connsiteX4" fmla="*/ 0 w 3588500"/>
              <a:gd name="connsiteY4" fmla="*/ 1422593 h 1422593"/>
              <a:gd name="connsiteX0" fmla="*/ 0 w 3588500"/>
              <a:gd name="connsiteY0" fmla="*/ 1432641 h 1432641"/>
              <a:gd name="connsiteX1" fmla="*/ 2189025 w 3588500"/>
              <a:gd name="connsiteY1" fmla="*/ 0 h 1432641"/>
              <a:gd name="connsiteX2" fmla="*/ 3588500 w 3588500"/>
              <a:gd name="connsiteY2" fmla="*/ 10048 h 1432641"/>
              <a:gd name="connsiteX3" fmla="*/ 2926824 w 3588500"/>
              <a:gd name="connsiteY3" fmla="*/ 1432641 h 1432641"/>
              <a:gd name="connsiteX4" fmla="*/ 0 w 3588500"/>
              <a:gd name="connsiteY4" fmla="*/ 1432641 h 1432641"/>
              <a:gd name="connsiteX0" fmla="*/ 0 w 1418056"/>
              <a:gd name="connsiteY0" fmla="*/ 1422592 h 1432641"/>
              <a:gd name="connsiteX1" fmla="*/ 18581 w 1418056"/>
              <a:gd name="connsiteY1" fmla="*/ 0 h 1432641"/>
              <a:gd name="connsiteX2" fmla="*/ 1418056 w 1418056"/>
              <a:gd name="connsiteY2" fmla="*/ 10048 h 1432641"/>
              <a:gd name="connsiteX3" fmla="*/ 756380 w 1418056"/>
              <a:gd name="connsiteY3" fmla="*/ 1432641 h 1432641"/>
              <a:gd name="connsiteX4" fmla="*/ 0 w 1418056"/>
              <a:gd name="connsiteY4" fmla="*/ 1422592 h 1432641"/>
              <a:gd name="connsiteX0" fmla="*/ 1516 w 1399475"/>
              <a:gd name="connsiteY0" fmla="*/ 1442688 h 1442688"/>
              <a:gd name="connsiteX1" fmla="*/ 0 w 1399475"/>
              <a:gd name="connsiteY1" fmla="*/ 0 h 1442688"/>
              <a:gd name="connsiteX2" fmla="*/ 1399475 w 1399475"/>
              <a:gd name="connsiteY2" fmla="*/ 10048 h 1442688"/>
              <a:gd name="connsiteX3" fmla="*/ 737799 w 1399475"/>
              <a:gd name="connsiteY3" fmla="*/ 1432641 h 1442688"/>
              <a:gd name="connsiteX4" fmla="*/ 1516 w 1399475"/>
              <a:gd name="connsiteY4" fmla="*/ 1442688 h 1442688"/>
              <a:gd name="connsiteX0" fmla="*/ 9 w 1418064"/>
              <a:gd name="connsiteY0" fmla="*/ 1442688 h 1442688"/>
              <a:gd name="connsiteX1" fmla="*/ 18589 w 1418064"/>
              <a:gd name="connsiteY1" fmla="*/ 0 h 1442688"/>
              <a:gd name="connsiteX2" fmla="*/ 1418064 w 1418064"/>
              <a:gd name="connsiteY2" fmla="*/ 10048 h 1442688"/>
              <a:gd name="connsiteX3" fmla="*/ 756388 w 1418064"/>
              <a:gd name="connsiteY3" fmla="*/ 1432641 h 1442688"/>
              <a:gd name="connsiteX4" fmla="*/ 9 w 1418064"/>
              <a:gd name="connsiteY4" fmla="*/ 1442688 h 1442688"/>
              <a:gd name="connsiteX0" fmla="*/ 3859 w 1399475"/>
              <a:gd name="connsiteY0" fmla="*/ 1434273 h 1434273"/>
              <a:gd name="connsiteX1" fmla="*/ 0 w 1399475"/>
              <a:gd name="connsiteY1" fmla="*/ 0 h 1434273"/>
              <a:gd name="connsiteX2" fmla="*/ 1399475 w 1399475"/>
              <a:gd name="connsiteY2" fmla="*/ 10048 h 1434273"/>
              <a:gd name="connsiteX3" fmla="*/ 737799 w 1399475"/>
              <a:gd name="connsiteY3" fmla="*/ 1432641 h 1434273"/>
              <a:gd name="connsiteX4" fmla="*/ 3859 w 1399475"/>
              <a:gd name="connsiteY4" fmla="*/ 1434273 h 1434273"/>
              <a:gd name="connsiteX0" fmla="*/ 3859 w 1399475"/>
              <a:gd name="connsiteY0" fmla="*/ 1434273 h 1434273"/>
              <a:gd name="connsiteX1" fmla="*/ 0 w 1399475"/>
              <a:gd name="connsiteY1" fmla="*/ 0 h 1434273"/>
              <a:gd name="connsiteX2" fmla="*/ 1399475 w 1399475"/>
              <a:gd name="connsiteY2" fmla="*/ 10048 h 1434273"/>
              <a:gd name="connsiteX3" fmla="*/ 737799 w 1399475"/>
              <a:gd name="connsiteY3" fmla="*/ 1432641 h 1434273"/>
              <a:gd name="connsiteX4" fmla="*/ 3859 w 1399475"/>
              <a:gd name="connsiteY4" fmla="*/ 1434273 h 1434273"/>
              <a:gd name="connsiteX0" fmla="*/ 1054 w 1396670"/>
              <a:gd name="connsiteY0" fmla="*/ 1424225 h 1424225"/>
              <a:gd name="connsiteX1" fmla="*/ 0 w 1396670"/>
              <a:gd name="connsiteY1" fmla="*/ 1171 h 1424225"/>
              <a:gd name="connsiteX2" fmla="*/ 1396670 w 1396670"/>
              <a:gd name="connsiteY2" fmla="*/ 0 h 1424225"/>
              <a:gd name="connsiteX3" fmla="*/ 734994 w 1396670"/>
              <a:gd name="connsiteY3" fmla="*/ 1422593 h 1424225"/>
              <a:gd name="connsiteX4" fmla="*/ 1054 w 1396670"/>
              <a:gd name="connsiteY4" fmla="*/ 1424225 h 1424225"/>
              <a:gd name="connsiteX0" fmla="*/ 1054 w 1396670"/>
              <a:gd name="connsiteY0" fmla="*/ 1424225 h 1424225"/>
              <a:gd name="connsiteX1" fmla="*/ 0 w 1396670"/>
              <a:gd name="connsiteY1" fmla="*/ 1171 h 1424225"/>
              <a:gd name="connsiteX2" fmla="*/ 1396670 w 1396670"/>
              <a:gd name="connsiteY2" fmla="*/ 0 h 1424225"/>
              <a:gd name="connsiteX3" fmla="*/ 734994 w 1396670"/>
              <a:gd name="connsiteY3" fmla="*/ 1422593 h 1424225"/>
              <a:gd name="connsiteX4" fmla="*/ 1054 w 1396670"/>
              <a:gd name="connsiteY4" fmla="*/ 1424225 h 1424225"/>
              <a:gd name="connsiteX0" fmla="*/ 33 w 1395649"/>
              <a:gd name="connsiteY0" fmla="*/ 1425859 h 1425859"/>
              <a:gd name="connsiteX1" fmla="*/ 4588 w 1395649"/>
              <a:gd name="connsiteY1" fmla="*/ 0 h 1425859"/>
              <a:gd name="connsiteX2" fmla="*/ 1395649 w 1395649"/>
              <a:gd name="connsiteY2" fmla="*/ 1634 h 1425859"/>
              <a:gd name="connsiteX3" fmla="*/ 733973 w 1395649"/>
              <a:gd name="connsiteY3" fmla="*/ 1424227 h 1425859"/>
              <a:gd name="connsiteX4" fmla="*/ 33 w 1395649"/>
              <a:gd name="connsiteY4" fmla="*/ 1425859 h 1425859"/>
              <a:gd name="connsiteX0" fmla="*/ 1056 w 1391062"/>
              <a:gd name="connsiteY0" fmla="*/ 1431469 h 1431469"/>
              <a:gd name="connsiteX1" fmla="*/ 1 w 1391062"/>
              <a:gd name="connsiteY1" fmla="*/ 0 h 1431469"/>
              <a:gd name="connsiteX2" fmla="*/ 1391062 w 1391062"/>
              <a:gd name="connsiteY2" fmla="*/ 1634 h 1431469"/>
              <a:gd name="connsiteX3" fmla="*/ 729386 w 1391062"/>
              <a:gd name="connsiteY3" fmla="*/ 1424227 h 1431469"/>
              <a:gd name="connsiteX4" fmla="*/ 1056 w 1391062"/>
              <a:gd name="connsiteY4" fmla="*/ 1431469 h 1431469"/>
              <a:gd name="connsiteX0" fmla="*/ 1056 w 1391062"/>
              <a:gd name="connsiteY0" fmla="*/ 1431469 h 1431469"/>
              <a:gd name="connsiteX1" fmla="*/ 1 w 1391062"/>
              <a:gd name="connsiteY1" fmla="*/ 0 h 1431469"/>
              <a:gd name="connsiteX2" fmla="*/ 1391062 w 1391062"/>
              <a:gd name="connsiteY2" fmla="*/ 1634 h 1431469"/>
              <a:gd name="connsiteX3" fmla="*/ 729386 w 1391062"/>
              <a:gd name="connsiteY3" fmla="*/ 1424227 h 1431469"/>
              <a:gd name="connsiteX4" fmla="*/ 1056 w 1391062"/>
              <a:gd name="connsiteY4" fmla="*/ 1431469 h 14314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91062" h="1431469">
                <a:moveTo>
                  <a:pt x="1056" y="1431469"/>
                </a:moveTo>
                <a:cubicBezTo>
                  <a:pt x="551" y="950573"/>
                  <a:pt x="506" y="480896"/>
                  <a:pt x="1" y="0"/>
                </a:cubicBezTo>
                <a:cubicBezTo>
                  <a:pt x="-57" y="2415"/>
                  <a:pt x="925505" y="2024"/>
                  <a:pt x="1391062" y="1634"/>
                </a:cubicBezTo>
                <a:lnTo>
                  <a:pt x="729386" y="1424227"/>
                </a:lnTo>
                <a:lnTo>
                  <a:pt x="1056" y="1431469"/>
                </a:lnTo>
                <a:close/>
              </a:path>
            </a:pathLst>
          </a:custGeom>
          <a:solidFill>
            <a:srgbClr val="CB14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Номер слайда 5"/>
          <p:cNvSpPr txBox="1">
            <a:spLocks/>
          </p:cNvSpPr>
          <p:nvPr/>
        </p:nvSpPr>
        <p:spPr bwMode="auto">
          <a:xfrm>
            <a:off x="11659641" y="6517154"/>
            <a:ext cx="532360" cy="300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fld id="{5F239244-AC7E-4531-986F-97AA41C15267}" type="slidenum">
              <a:rPr lang="ru-RU" altLang="ru-RU" b="1">
                <a:solidFill>
                  <a:schemeClr val="bg1"/>
                </a:solidFill>
                <a:cs typeface="Arial" pitchFamily="34" charset="0"/>
              </a:rPr>
              <a:pPr/>
              <a:t>3</a:t>
            </a:fld>
            <a:endParaRPr lang="ru-RU" altLang="ru-RU" b="1" dirty="0">
              <a:solidFill>
                <a:schemeClr val="bg1"/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95528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658813" y="1396929"/>
            <a:ext cx="10121482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Основные выводы доклада и ключевые позиции выступления рекомендуется </a:t>
            </a:r>
            <a:r>
              <a:rPr lang="ru-RU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тезисно</a:t>
            </a: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представить на последнем слайде презентации.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Рекомендуется не зачитывать полностью выводы, завершая выступление.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Представленный шаблон презентации является рекомендуемым, но не обязательным к применению. При использовании иных корпоративных шаблонов просьба использовать логотипы конференции и символ юбилея ЦИАМ на титульном слайде.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Слайды должны быть обязательно пронумерованы, титульный слайд не нумеруется.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На последнем слайде рекомендуется разместить список источников и ссылок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Регламент выступления: 15 минут на доклад и 5 минут для ответов на вопросы. Просьба следить за сообщениями секретаря и руководителя секции об оставшемся времени выступления и необходимости его прервать или завершить.</a:t>
            </a:r>
            <a:endParaRPr lang="ru-RU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1" name="Прямоугольник 30"/>
          <p:cNvSpPr/>
          <p:nvPr/>
        </p:nvSpPr>
        <p:spPr>
          <a:xfrm>
            <a:off x="4114799" y="6483536"/>
            <a:ext cx="6018246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dirty="0" smtClean="0">
                <a:solidFill>
                  <a:schemeClr val="bg1"/>
                </a:solidFill>
              </a:rPr>
              <a:t>Иванов А.Л., Кузнецов А.П.                             АО «ОДК-Авиадвигатель»</a:t>
            </a:r>
            <a:endParaRPr lang="ru-RU" sz="1400" dirty="0">
              <a:solidFill>
                <a:schemeClr val="bg1"/>
              </a:solidFill>
            </a:endParaRPr>
          </a:p>
        </p:txBody>
      </p:sp>
      <p:pic>
        <p:nvPicPr>
          <p:cNvPr id="32" name="Рисунок 31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87" t="82074" r="292" b="13463"/>
          <a:stretch/>
        </p:blipFill>
        <p:spPr>
          <a:xfrm rot="10800000">
            <a:off x="0" y="6526313"/>
            <a:ext cx="12192000" cy="331684"/>
          </a:xfrm>
          <a:prstGeom prst="rect">
            <a:avLst/>
          </a:prstGeom>
        </p:spPr>
      </p:pic>
      <p:sp>
        <p:nvSpPr>
          <p:cNvPr id="36" name="Прямоугольник 35"/>
          <p:cNvSpPr/>
          <p:nvPr/>
        </p:nvSpPr>
        <p:spPr>
          <a:xfrm>
            <a:off x="570409" y="166198"/>
            <a:ext cx="1175142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>
                <a:solidFill>
                  <a:srgbClr val="2038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Заключение</a:t>
            </a:r>
          </a:p>
        </p:txBody>
      </p:sp>
      <p:pic>
        <p:nvPicPr>
          <p:cNvPr id="11" name="Рисунок 10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0587" b="30410"/>
          <a:stretch/>
        </p:blipFill>
        <p:spPr>
          <a:xfrm>
            <a:off x="92322" y="6604280"/>
            <a:ext cx="896014" cy="229386"/>
          </a:xfrm>
          <a:prstGeom prst="rect">
            <a:avLst/>
          </a:prstGeom>
        </p:spPr>
      </p:pic>
      <p:sp>
        <p:nvSpPr>
          <p:cNvPr id="12" name="Прямоугольник 11"/>
          <p:cNvSpPr/>
          <p:nvPr/>
        </p:nvSpPr>
        <p:spPr>
          <a:xfrm>
            <a:off x="944535" y="6578277"/>
            <a:ext cx="6600306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050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Международная научно-техническая конференция по авиационным двигателям </a:t>
            </a:r>
          </a:p>
        </p:txBody>
      </p:sp>
      <p:sp>
        <p:nvSpPr>
          <p:cNvPr id="13" name="Параллелограмм 1"/>
          <p:cNvSpPr/>
          <p:nvPr/>
        </p:nvSpPr>
        <p:spPr>
          <a:xfrm>
            <a:off x="-687" y="0"/>
            <a:ext cx="446535" cy="657225"/>
          </a:xfrm>
          <a:custGeom>
            <a:avLst/>
            <a:gdLst>
              <a:gd name="connsiteX0" fmla="*/ 0 w 3588500"/>
              <a:gd name="connsiteY0" fmla="*/ 1422593 h 1422593"/>
              <a:gd name="connsiteX1" fmla="*/ 661676 w 3588500"/>
              <a:gd name="connsiteY1" fmla="*/ 0 h 1422593"/>
              <a:gd name="connsiteX2" fmla="*/ 3588500 w 3588500"/>
              <a:gd name="connsiteY2" fmla="*/ 0 h 1422593"/>
              <a:gd name="connsiteX3" fmla="*/ 2926824 w 3588500"/>
              <a:gd name="connsiteY3" fmla="*/ 1422593 h 1422593"/>
              <a:gd name="connsiteX4" fmla="*/ 0 w 3588500"/>
              <a:gd name="connsiteY4" fmla="*/ 1422593 h 1422593"/>
              <a:gd name="connsiteX0" fmla="*/ 0 w 3588500"/>
              <a:gd name="connsiteY0" fmla="*/ 1432641 h 1432641"/>
              <a:gd name="connsiteX1" fmla="*/ 2189025 w 3588500"/>
              <a:gd name="connsiteY1" fmla="*/ 0 h 1432641"/>
              <a:gd name="connsiteX2" fmla="*/ 3588500 w 3588500"/>
              <a:gd name="connsiteY2" fmla="*/ 10048 h 1432641"/>
              <a:gd name="connsiteX3" fmla="*/ 2926824 w 3588500"/>
              <a:gd name="connsiteY3" fmla="*/ 1432641 h 1432641"/>
              <a:gd name="connsiteX4" fmla="*/ 0 w 3588500"/>
              <a:gd name="connsiteY4" fmla="*/ 1432641 h 1432641"/>
              <a:gd name="connsiteX0" fmla="*/ 0 w 1418056"/>
              <a:gd name="connsiteY0" fmla="*/ 1422592 h 1432641"/>
              <a:gd name="connsiteX1" fmla="*/ 18581 w 1418056"/>
              <a:gd name="connsiteY1" fmla="*/ 0 h 1432641"/>
              <a:gd name="connsiteX2" fmla="*/ 1418056 w 1418056"/>
              <a:gd name="connsiteY2" fmla="*/ 10048 h 1432641"/>
              <a:gd name="connsiteX3" fmla="*/ 756380 w 1418056"/>
              <a:gd name="connsiteY3" fmla="*/ 1432641 h 1432641"/>
              <a:gd name="connsiteX4" fmla="*/ 0 w 1418056"/>
              <a:gd name="connsiteY4" fmla="*/ 1422592 h 1432641"/>
              <a:gd name="connsiteX0" fmla="*/ 1516 w 1399475"/>
              <a:gd name="connsiteY0" fmla="*/ 1442688 h 1442688"/>
              <a:gd name="connsiteX1" fmla="*/ 0 w 1399475"/>
              <a:gd name="connsiteY1" fmla="*/ 0 h 1442688"/>
              <a:gd name="connsiteX2" fmla="*/ 1399475 w 1399475"/>
              <a:gd name="connsiteY2" fmla="*/ 10048 h 1442688"/>
              <a:gd name="connsiteX3" fmla="*/ 737799 w 1399475"/>
              <a:gd name="connsiteY3" fmla="*/ 1432641 h 1442688"/>
              <a:gd name="connsiteX4" fmla="*/ 1516 w 1399475"/>
              <a:gd name="connsiteY4" fmla="*/ 1442688 h 1442688"/>
              <a:gd name="connsiteX0" fmla="*/ 9 w 1418064"/>
              <a:gd name="connsiteY0" fmla="*/ 1442688 h 1442688"/>
              <a:gd name="connsiteX1" fmla="*/ 18589 w 1418064"/>
              <a:gd name="connsiteY1" fmla="*/ 0 h 1442688"/>
              <a:gd name="connsiteX2" fmla="*/ 1418064 w 1418064"/>
              <a:gd name="connsiteY2" fmla="*/ 10048 h 1442688"/>
              <a:gd name="connsiteX3" fmla="*/ 756388 w 1418064"/>
              <a:gd name="connsiteY3" fmla="*/ 1432641 h 1442688"/>
              <a:gd name="connsiteX4" fmla="*/ 9 w 1418064"/>
              <a:gd name="connsiteY4" fmla="*/ 1442688 h 1442688"/>
              <a:gd name="connsiteX0" fmla="*/ 3859 w 1399475"/>
              <a:gd name="connsiteY0" fmla="*/ 1434273 h 1434273"/>
              <a:gd name="connsiteX1" fmla="*/ 0 w 1399475"/>
              <a:gd name="connsiteY1" fmla="*/ 0 h 1434273"/>
              <a:gd name="connsiteX2" fmla="*/ 1399475 w 1399475"/>
              <a:gd name="connsiteY2" fmla="*/ 10048 h 1434273"/>
              <a:gd name="connsiteX3" fmla="*/ 737799 w 1399475"/>
              <a:gd name="connsiteY3" fmla="*/ 1432641 h 1434273"/>
              <a:gd name="connsiteX4" fmla="*/ 3859 w 1399475"/>
              <a:gd name="connsiteY4" fmla="*/ 1434273 h 1434273"/>
              <a:gd name="connsiteX0" fmla="*/ 3859 w 1399475"/>
              <a:gd name="connsiteY0" fmla="*/ 1434273 h 1434273"/>
              <a:gd name="connsiteX1" fmla="*/ 0 w 1399475"/>
              <a:gd name="connsiteY1" fmla="*/ 0 h 1434273"/>
              <a:gd name="connsiteX2" fmla="*/ 1399475 w 1399475"/>
              <a:gd name="connsiteY2" fmla="*/ 10048 h 1434273"/>
              <a:gd name="connsiteX3" fmla="*/ 737799 w 1399475"/>
              <a:gd name="connsiteY3" fmla="*/ 1432641 h 1434273"/>
              <a:gd name="connsiteX4" fmla="*/ 3859 w 1399475"/>
              <a:gd name="connsiteY4" fmla="*/ 1434273 h 1434273"/>
              <a:gd name="connsiteX0" fmla="*/ 1054 w 1396670"/>
              <a:gd name="connsiteY0" fmla="*/ 1424225 h 1424225"/>
              <a:gd name="connsiteX1" fmla="*/ 0 w 1396670"/>
              <a:gd name="connsiteY1" fmla="*/ 1171 h 1424225"/>
              <a:gd name="connsiteX2" fmla="*/ 1396670 w 1396670"/>
              <a:gd name="connsiteY2" fmla="*/ 0 h 1424225"/>
              <a:gd name="connsiteX3" fmla="*/ 734994 w 1396670"/>
              <a:gd name="connsiteY3" fmla="*/ 1422593 h 1424225"/>
              <a:gd name="connsiteX4" fmla="*/ 1054 w 1396670"/>
              <a:gd name="connsiteY4" fmla="*/ 1424225 h 1424225"/>
              <a:gd name="connsiteX0" fmla="*/ 1054 w 1396670"/>
              <a:gd name="connsiteY0" fmla="*/ 1424225 h 1424225"/>
              <a:gd name="connsiteX1" fmla="*/ 0 w 1396670"/>
              <a:gd name="connsiteY1" fmla="*/ 1171 h 1424225"/>
              <a:gd name="connsiteX2" fmla="*/ 1396670 w 1396670"/>
              <a:gd name="connsiteY2" fmla="*/ 0 h 1424225"/>
              <a:gd name="connsiteX3" fmla="*/ 734994 w 1396670"/>
              <a:gd name="connsiteY3" fmla="*/ 1422593 h 1424225"/>
              <a:gd name="connsiteX4" fmla="*/ 1054 w 1396670"/>
              <a:gd name="connsiteY4" fmla="*/ 1424225 h 1424225"/>
              <a:gd name="connsiteX0" fmla="*/ 33 w 1395649"/>
              <a:gd name="connsiteY0" fmla="*/ 1425859 h 1425859"/>
              <a:gd name="connsiteX1" fmla="*/ 4588 w 1395649"/>
              <a:gd name="connsiteY1" fmla="*/ 0 h 1425859"/>
              <a:gd name="connsiteX2" fmla="*/ 1395649 w 1395649"/>
              <a:gd name="connsiteY2" fmla="*/ 1634 h 1425859"/>
              <a:gd name="connsiteX3" fmla="*/ 733973 w 1395649"/>
              <a:gd name="connsiteY3" fmla="*/ 1424227 h 1425859"/>
              <a:gd name="connsiteX4" fmla="*/ 33 w 1395649"/>
              <a:gd name="connsiteY4" fmla="*/ 1425859 h 1425859"/>
              <a:gd name="connsiteX0" fmla="*/ 1056 w 1391062"/>
              <a:gd name="connsiteY0" fmla="*/ 1431469 h 1431469"/>
              <a:gd name="connsiteX1" fmla="*/ 1 w 1391062"/>
              <a:gd name="connsiteY1" fmla="*/ 0 h 1431469"/>
              <a:gd name="connsiteX2" fmla="*/ 1391062 w 1391062"/>
              <a:gd name="connsiteY2" fmla="*/ 1634 h 1431469"/>
              <a:gd name="connsiteX3" fmla="*/ 729386 w 1391062"/>
              <a:gd name="connsiteY3" fmla="*/ 1424227 h 1431469"/>
              <a:gd name="connsiteX4" fmla="*/ 1056 w 1391062"/>
              <a:gd name="connsiteY4" fmla="*/ 1431469 h 1431469"/>
              <a:gd name="connsiteX0" fmla="*/ 1056 w 1391062"/>
              <a:gd name="connsiteY0" fmla="*/ 1431469 h 1431469"/>
              <a:gd name="connsiteX1" fmla="*/ 1 w 1391062"/>
              <a:gd name="connsiteY1" fmla="*/ 0 h 1431469"/>
              <a:gd name="connsiteX2" fmla="*/ 1391062 w 1391062"/>
              <a:gd name="connsiteY2" fmla="*/ 1634 h 1431469"/>
              <a:gd name="connsiteX3" fmla="*/ 729386 w 1391062"/>
              <a:gd name="connsiteY3" fmla="*/ 1424227 h 1431469"/>
              <a:gd name="connsiteX4" fmla="*/ 1056 w 1391062"/>
              <a:gd name="connsiteY4" fmla="*/ 1431469 h 14314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91062" h="1431469">
                <a:moveTo>
                  <a:pt x="1056" y="1431469"/>
                </a:moveTo>
                <a:cubicBezTo>
                  <a:pt x="551" y="950573"/>
                  <a:pt x="506" y="480896"/>
                  <a:pt x="1" y="0"/>
                </a:cubicBezTo>
                <a:cubicBezTo>
                  <a:pt x="-57" y="2415"/>
                  <a:pt x="925505" y="2024"/>
                  <a:pt x="1391062" y="1634"/>
                </a:cubicBezTo>
                <a:lnTo>
                  <a:pt x="729386" y="1424227"/>
                </a:lnTo>
                <a:lnTo>
                  <a:pt x="1056" y="1431469"/>
                </a:lnTo>
                <a:close/>
              </a:path>
            </a:pathLst>
          </a:custGeom>
          <a:solidFill>
            <a:srgbClr val="CB14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Номер слайда 5"/>
          <p:cNvSpPr txBox="1">
            <a:spLocks/>
          </p:cNvSpPr>
          <p:nvPr/>
        </p:nvSpPr>
        <p:spPr bwMode="auto">
          <a:xfrm>
            <a:off x="11659641" y="6517154"/>
            <a:ext cx="532360" cy="300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fld id="{5F239244-AC7E-4531-986F-97AA41C15267}" type="slidenum">
              <a:rPr lang="ru-RU" altLang="ru-RU" b="1">
                <a:solidFill>
                  <a:schemeClr val="bg1"/>
                </a:solidFill>
                <a:cs typeface="Arial" pitchFamily="34" charset="0"/>
              </a:rPr>
              <a:pPr/>
              <a:t>4</a:t>
            </a:fld>
            <a:endParaRPr lang="ru-RU" altLang="ru-RU" b="1" dirty="0">
              <a:solidFill>
                <a:schemeClr val="bg1"/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184093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Рисунок 12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007" b="37663"/>
          <a:stretch/>
        </p:blipFill>
        <p:spPr>
          <a:xfrm rot="10800000">
            <a:off x="-23448" y="-97969"/>
            <a:ext cx="12238895" cy="6955969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1062" y="168359"/>
            <a:ext cx="1831987" cy="1202499"/>
          </a:xfrm>
          <a:prstGeom prst="rect">
            <a:avLst/>
          </a:prstGeom>
        </p:spPr>
      </p:pic>
      <p:pic>
        <p:nvPicPr>
          <p:cNvPr id="9" name="Рисунок 8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662" t="30025" r="25404" b="33142"/>
          <a:stretch/>
        </p:blipFill>
        <p:spPr>
          <a:xfrm>
            <a:off x="681380" y="422435"/>
            <a:ext cx="543021" cy="570172"/>
          </a:xfrm>
          <a:prstGeom prst="rect">
            <a:avLst/>
          </a:prstGeom>
        </p:spPr>
      </p:pic>
      <p:sp>
        <p:nvSpPr>
          <p:cNvPr id="11" name="Прямоугольник 10"/>
          <p:cNvSpPr/>
          <p:nvPr/>
        </p:nvSpPr>
        <p:spPr>
          <a:xfrm>
            <a:off x="1391062" y="3264584"/>
            <a:ext cx="798539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Спасибо за внимание!</a:t>
            </a:r>
            <a:endParaRPr lang="ru-RU" sz="3600" b="1" dirty="0">
              <a:solidFill>
                <a:schemeClr val="accent5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Параллелограмм 1"/>
          <p:cNvSpPr/>
          <p:nvPr/>
        </p:nvSpPr>
        <p:spPr>
          <a:xfrm>
            <a:off x="-19774" y="2843385"/>
            <a:ext cx="1072504" cy="1513089"/>
          </a:xfrm>
          <a:custGeom>
            <a:avLst/>
            <a:gdLst>
              <a:gd name="connsiteX0" fmla="*/ 0 w 3588500"/>
              <a:gd name="connsiteY0" fmla="*/ 1422593 h 1422593"/>
              <a:gd name="connsiteX1" fmla="*/ 661676 w 3588500"/>
              <a:gd name="connsiteY1" fmla="*/ 0 h 1422593"/>
              <a:gd name="connsiteX2" fmla="*/ 3588500 w 3588500"/>
              <a:gd name="connsiteY2" fmla="*/ 0 h 1422593"/>
              <a:gd name="connsiteX3" fmla="*/ 2926824 w 3588500"/>
              <a:gd name="connsiteY3" fmla="*/ 1422593 h 1422593"/>
              <a:gd name="connsiteX4" fmla="*/ 0 w 3588500"/>
              <a:gd name="connsiteY4" fmla="*/ 1422593 h 1422593"/>
              <a:gd name="connsiteX0" fmla="*/ 0 w 3588500"/>
              <a:gd name="connsiteY0" fmla="*/ 1432641 h 1432641"/>
              <a:gd name="connsiteX1" fmla="*/ 2189025 w 3588500"/>
              <a:gd name="connsiteY1" fmla="*/ 0 h 1432641"/>
              <a:gd name="connsiteX2" fmla="*/ 3588500 w 3588500"/>
              <a:gd name="connsiteY2" fmla="*/ 10048 h 1432641"/>
              <a:gd name="connsiteX3" fmla="*/ 2926824 w 3588500"/>
              <a:gd name="connsiteY3" fmla="*/ 1432641 h 1432641"/>
              <a:gd name="connsiteX4" fmla="*/ 0 w 3588500"/>
              <a:gd name="connsiteY4" fmla="*/ 1432641 h 1432641"/>
              <a:gd name="connsiteX0" fmla="*/ 0 w 1418056"/>
              <a:gd name="connsiteY0" fmla="*/ 1422592 h 1432641"/>
              <a:gd name="connsiteX1" fmla="*/ 18581 w 1418056"/>
              <a:gd name="connsiteY1" fmla="*/ 0 h 1432641"/>
              <a:gd name="connsiteX2" fmla="*/ 1418056 w 1418056"/>
              <a:gd name="connsiteY2" fmla="*/ 10048 h 1432641"/>
              <a:gd name="connsiteX3" fmla="*/ 756380 w 1418056"/>
              <a:gd name="connsiteY3" fmla="*/ 1432641 h 1432641"/>
              <a:gd name="connsiteX4" fmla="*/ 0 w 1418056"/>
              <a:gd name="connsiteY4" fmla="*/ 1422592 h 1432641"/>
              <a:gd name="connsiteX0" fmla="*/ 1516 w 1399475"/>
              <a:gd name="connsiteY0" fmla="*/ 1442688 h 1442688"/>
              <a:gd name="connsiteX1" fmla="*/ 0 w 1399475"/>
              <a:gd name="connsiteY1" fmla="*/ 0 h 1442688"/>
              <a:gd name="connsiteX2" fmla="*/ 1399475 w 1399475"/>
              <a:gd name="connsiteY2" fmla="*/ 10048 h 1442688"/>
              <a:gd name="connsiteX3" fmla="*/ 737799 w 1399475"/>
              <a:gd name="connsiteY3" fmla="*/ 1432641 h 1442688"/>
              <a:gd name="connsiteX4" fmla="*/ 1516 w 1399475"/>
              <a:gd name="connsiteY4" fmla="*/ 1442688 h 1442688"/>
              <a:gd name="connsiteX0" fmla="*/ 9 w 1418064"/>
              <a:gd name="connsiteY0" fmla="*/ 1442688 h 1442688"/>
              <a:gd name="connsiteX1" fmla="*/ 18589 w 1418064"/>
              <a:gd name="connsiteY1" fmla="*/ 0 h 1442688"/>
              <a:gd name="connsiteX2" fmla="*/ 1418064 w 1418064"/>
              <a:gd name="connsiteY2" fmla="*/ 10048 h 1442688"/>
              <a:gd name="connsiteX3" fmla="*/ 756388 w 1418064"/>
              <a:gd name="connsiteY3" fmla="*/ 1432641 h 1442688"/>
              <a:gd name="connsiteX4" fmla="*/ 9 w 1418064"/>
              <a:gd name="connsiteY4" fmla="*/ 1442688 h 1442688"/>
              <a:gd name="connsiteX0" fmla="*/ 3859 w 1399475"/>
              <a:gd name="connsiteY0" fmla="*/ 1434273 h 1434273"/>
              <a:gd name="connsiteX1" fmla="*/ 0 w 1399475"/>
              <a:gd name="connsiteY1" fmla="*/ 0 h 1434273"/>
              <a:gd name="connsiteX2" fmla="*/ 1399475 w 1399475"/>
              <a:gd name="connsiteY2" fmla="*/ 10048 h 1434273"/>
              <a:gd name="connsiteX3" fmla="*/ 737799 w 1399475"/>
              <a:gd name="connsiteY3" fmla="*/ 1432641 h 1434273"/>
              <a:gd name="connsiteX4" fmla="*/ 3859 w 1399475"/>
              <a:gd name="connsiteY4" fmla="*/ 1434273 h 1434273"/>
              <a:gd name="connsiteX0" fmla="*/ 3859 w 1399475"/>
              <a:gd name="connsiteY0" fmla="*/ 1434273 h 1434273"/>
              <a:gd name="connsiteX1" fmla="*/ 0 w 1399475"/>
              <a:gd name="connsiteY1" fmla="*/ 0 h 1434273"/>
              <a:gd name="connsiteX2" fmla="*/ 1399475 w 1399475"/>
              <a:gd name="connsiteY2" fmla="*/ 10048 h 1434273"/>
              <a:gd name="connsiteX3" fmla="*/ 737799 w 1399475"/>
              <a:gd name="connsiteY3" fmla="*/ 1432641 h 1434273"/>
              <a:gd name="connsiteX4" fmla="*/ 3859 w 1399475"/>
              <a:gd name="connsiteY4" fmla="*/ 1434273 h 1434273"/>
              <a:gd name="connsiteX0" fmla="*/ 1054 w 1396670"/>
              <a:gd name="connsiteY0" fmla="*/ 1424225 h 1424225"/>
              <a:gd name="connsiteX1" fmla="*/ 0 w 1396670"/>
              <a:gd name="connsiteY1" fmla="*/ 1171 h 1424225"/>
              <a:gd name="connsiteX2" fmla="*/ 1396670 w 1396670"/>
              <a:gd name="connsiteY2" fmla="*/ 0 h 1424225"/>
              <a:gd name="connsiteX3" fmla="*/ 734994 w 1396670"/>
              <a:gd name="connsiteY3" fmla="*/ 1422593 h 1424225"/>
              <a:gd name="connsiteX4" fmla="*/ 1054 w 1396670"/>
              <a:gd name="connsiteY4" fmla="*/ 1424225 h 1424225"/>
              <a:gd name="connsiteX0" fmla="*/ 1054 w 1396670"/>
              <a:gd name="connsiteY0" fmla="*/ 1424225 h 1424225"/>
              <a:gd name="connsiteX1" fmla="*/ 0 w 1396670"/>
              <a:gd name="connsiteY1" fmla="*/ 1171 h 1424225"/>
              <a:gd name="connsiteX2" fmla="*/ 1396670 w 1396670"/>
              <a:gd name="connsiteY2" fmla="*/ 0 h 1424225"/>
              <a:gd name="connsiteX3" fmla="*/ 734994 w 1396670"/>
              <a:gd name="connsiteY3" fmla="*/ 1422593 h 1424225"/>
              <a:gd name="connsiteX4" fmla="*/ 1054 w 1396670"/>
              <a:gd name="connsiteY4" fmla="*/ 1424225 h 1424225"/>
              <a:gd name="connsiteX0" fmla="*/ 33 w 1395649"/>
              <a:gd name="connsiteY0" fmla="*/ 1425859 h 1425859"/>
              <a:gd name="connsiteX1" fmla="*/ 4588 w 1395649"/>
              <a:gd name="connsiteY1" fmla="*/ 0 h 1425859"/>
              <a:gd name="connsiteX2" fmla="*/ 1395649 w 1395649"/>
              <a:gd name="connsiteY2" fmla="*/ 1634 h 1425859"/>
              <a:gd name="connsiteX3" fmla="*/ 733973 w 1395649"/>
              <a:gd name="connsiteY3" fmla="*/ 1424227 h 1425859"/>
              <a:gd name="connsiteX4" fmla="*/ 33 w 1395649"/>
              <a:gd name="connsiteY4" fmla="*/ 1425859 h 1425859"/>
              <a:gd name="connsiteX0" fmla="*/ 1056 w 1391062"/>
              <a:gd name="connsiteY0" fmla="*/ 1431469 h 1431469"/>
              <a:gd name="connsiteX1" fmla="*/ 1 w 1391062"/>
              <a:gd name="connsiteY1" fmla="*/ 0 h 1431469"/>
              <a:gd name="connsiteX2" fmla="*/ 1391062 w 1391062"/>
              <a:gd name="connsiteY2" fmla="*/ 1634 h 1431469"/>
              <a:gd name="connsiteX3" fmla="*/ 729386 w 1391062"/>
              <a:gd name="connsiteY3" fmla="*/ 1424227 h 1431469"/>
              <a:gd name="connsiteX4" fmla="*/ 1056 w 1391062"/>
              <a:gd name="connsiteY4" fmla="*/ 1431469 h 1431469"/>
              <a:gd name="connsiteX0" fmla="*/ 1056 w 1391062"/>
              <a:gd name="connsiteY0" fmla="*/ 1431469 h 1431469"/>
              <a:gd name="connsiteX1" fmla="*/ 1 w 1391062"/>
              <a:gd name="connsiteY1" fmla="*/ 0 h 1431469"/>
              <a:gd name="connsiteX2" fmla="*/ 1391062 w 1391062"/>
              <a:gd name="connsiteY2" fmla="*/ 1634 h 1431469"/>
              <a:gd name="connsiteX3" fmla="*/ 729386 w 1391062"/>
              <a:gd name="connsiteY3" fmla="*/ 1424227 h 1431469"/>
              <a:gd name="connsiteX4" fmla="*/ 1056 w 1391062"/>
              <a:gd name="connsiteY4" fmla="*/ 1431469 h 1431469"/>
              <a:gd name="connsiteX0" fmla="*/ 218078 w 1391062"/>
              <a:gd name="connsiteY0" fmla="*/ 1431469 h 1431469"/>
              <a:gd name="connsiteX1" fmla="*/ 1 w 1391062"/>
              <a:gd name="connsiteY1" fmla="*/ 0 h 1431469"/>
              <a:gd name="connsiteX2" fmla="*/ 1391062 w 1391062"/>
              <a:gd name="connsiteY2" fmla="*/ 1634 h 1431469"/>
              <a:gd name="connsiteX3" fmla="*/ 729386 w 1391062"/>
              <a:gd name="connsiteY3" fmla="*/ 1424227 h 1431469"/>
              <a:gd name="connsiteX4" fmla="*/ 218078 w 1391062"/>
              <a:gd name="connsiteY4" fmla="*/ 1431469 h 1431469"/>
              <a:gd name="connsiteX0" fmla="*/ 20 w 1173004"/>
              <a:gd name="connsiteY0" fmla="*/ 1431469 h 1431469"/>
              <a:gd name="connsiteX1" fmla="*/ 8401 w 1173004"/>
              <a:gd name="connsiteY1" fmla="*/ 0 h 1431469"/>
              <a:gd name="connsiteX2" fmla="*/ 1173004 w 1173004"/>
              <a:gd name="connsiteY2" fmla="*/ 1634 h 1431469"/>
              <a:gd name="connsiteX3" fmla="*/ 511328 w 1173004"/>
              <a:gd name="connsiteY3" fmla="*/ 1424227 h 1431469"/>
              <a:gd name="connsiteX4" fmla="*/ 20 w 1173004"/>
              <a:gd name="connsiteY4" fmla="*/ 1431469 h 1431469"/>
              <a:gd name="connsiteX0" fmla="*/ 140 w 1173124"/>
              <a:gd name="connsiteY0" fmla="*/ 1431469 h 1431469"/>
              <a:gd name="connsiteX1" fmla="*/ 186 w 1173124"/>
              <a:gd name="connsiteY1" fmla="*/ 0 h 1431469"/>
              <a:gd name="connsiteX2" fmla="*/ 1173124 w 1173124"/>
              <a:gd name="connsiteY2" fmla="*/ 1634 h 1431469"/>
              <a:gd name="connsiteX3" fmla="*/ 511448 w 1173124"/>
              <a:gd name="connsiteY3" fmla="*/ 1424227 h 1431469"/>
              <a:gd name="connsiteX4" fmla="*/ 140 w 1173124"/>
              <a:gd name="connsiteY4" fmla="*/ 1431469 h 14314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73124" h="1431469">
                <a:moveTo>
                  <a:pt x="140" y="1431469"/>
                </a:moveTo>
                <a:cubicBezTo>
                  <a:pt x="-365" y="950573"/>
                  <a:pt x="691" y="480896"/>
                  <a:pt x="186" y="0"/>
                </a:cubicBezTo>
                <a:cubicBezTo>
                  <a:pt x="128" y="2415"/>
                  <a:pt x="707567" y="2024"/>
                  <a:pt x="1173124" y="1634"/>
                </a:cubicBezTo>
                <a:lnTo>
                  <a:pt x="511448" y="1424227"/>
                </a:lnTo>
                <a:lnTo>
                  <a:pt x="140" y="1431469"/>
                </a:lnTo>
                <a:close/>
              </a:path>
            </a:pathLst>
          </a:custGeom>
          <a:solidFill>
            <a:srgbClr val="CB14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128750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461</TotalTime>
  <Words>411</Words>
  <Application>Microsoft Office PowerPoint</Application>
  <PresentationFormat>Широкоэкранный</PresentationFormat>
  <Paragraphs>50</Paragraphs>
  <Slides>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Ткачева Анна Игоревна</dc:creator>
  <cp:lastModifiedBy>Луковников Александр Валерьевич</cp:lastModifiedBy>
  <cp:revision>25</cp:revision>
  <dcterms:created xsi:type="dcterms:W3CDTF">2025-07-09T09:13:02Z</dcterms:created>
  <dcterms:modified xsi:type="dcterms:W3CDTF">2025-08-15T08:56:29Z</dcterms:modified>
</cp:coreProperties>
</file>